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7" r:id="rId7"/>
    <p:sldId id="261" r:id="rId8"/>
    <p:sldId id="262" r:id="rId9"/>
    <p:sldId id="266" r:id="rId10"/>
    <p:sldId id="263" r:id="rId11"/>
    <p:sldId id="264" r:id="rId12"/>
    <p:sldId id="265"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BD94"/>
    <a:srgbClr val="4F17B5"/>
    <a:srgbClr val="6600CC"/>
    <a:srgbClr val="CC0066"/>
    <a:srgbClr val="9966FF"/>
    <a:srgbClr val="093CE1"/>
    <a:srgbClr val="CC99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94667" autoAdjust="0"/>
  </p:normalViewPr>
  <p:slideViewPr>
    <p:cSldViewPr>
      <p:cViewPr varScale="1">
        <p:scale>
          <a:sx n="104" d="100"/>
          <a:sy n="104" d="100"/>
        </p:scale>
        <p:origin x="-17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B8DD1E-3490-4F0E-B13A-91FE74CDED8D}" type="datetimeFigureOut">
              <a:rPr lang="en-US" smtClean="0"/>
              <a:t>1/13/2012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1733811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B8DD1E-3490-4F0E-B13A-91FE74CDED8D}" type="datetimeFigureOut">
              <a:rPr lang="en-US" smtClean="0"/>
              <a:t>1/13/2012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3381972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B8DD1E-3490-4F0E-B13A-91FE74CDED8D}" type="datetimeFigureOut">
              <a:rPr lang="en-US" smtClean="0"/>
              <a:t>1/13/2012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3870303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B8DD1E-3490-4F0E-B13A-91FE74CDED8D}" type="datetimeFigureOut">
              <a:rPr lang="en-US" smtClean="0"/>
              <a:t>1/13/2012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8064450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B8DD1E-3490-4F0E-B13A-91FE74CDED8D}" type="datetimeFigureOut">
              <a:rPr lang="en-US" smtClean="0"/>
              <a:t>1/13/2012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1129626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B8DD1E-3490-4F0E-B13A-91FE74CDED8D}" type="datetimeFigureOut">
              <a:rPr lang="en-US" smtClean="0"/>
              <a:t>1/13/2012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355895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B8DD1E-3490-4F0E-B13A-91FE74CDED8D}" type="datetimeFigureOut">
              <a:rPr lang="en-US" smtClean="0"/>
              <a:t>1/13/2012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42616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B8DD1E-3490-4F0E-B13A-91FE74CDED8D}" type="datetimeFigureOut">
              <a:rPr lang="en-US" smtClean="0"/>
              <a:t>1/13/2012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21725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B8DD1E-3490-4F0E-B13A-91FE74CDED8D}" type="datetimeFigureOut">
              <a:rPr lang="en-US" smtClean="0"/>
              <a:t>1/13/2012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2249880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B8DD1E-3490-4F0E-B13A-91FE74CDED8D}" type="datetimeFigureOut">
              <a:rPr lang="en-US" smtClean="0"/>
              <a:t>1/13/2012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3634978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B8DD1E-3490-4F0E-B13A-91FE74CDED8D}" type="datetimeFigureOut">
              <a:rPr lang="en-US" smtClean="0"/>
              <a:t>1/13/2012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89CEBE-959F-4118-8A41-16C16F10D7AE}" type="slidenum">
              <a:rPr lang="en-US" smtClean="0"/>
              <a:t>‹#›</a:t>
            </a:fld>
            <a:endParaRPr lang="en-US"/>
          </a:p>
        </p:txBody>
      </p:sp>
    </p:spTree>
    <p:extLst>
      <p:ext uri="{BB962C8B-B14F-4D97-AF65-F5344CB8AC3E}">
        <p14:creationId xmlns:p14="http://schemas.microsoft.com/office/powerpoint/2010/main" val="189954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B8DD1E-3490-4F0E-B13A-91FE74CDED8D}" type="datetimeFigureOut">
              <a:rPr lang="en-US" smtClean="0"/>
              <a:t>1/13/2012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89CEBE-959F-4118-8A41-16C16F10D7AE}" type="slidenum">
              <a:rPr lang="en-US" smtClean="0"/>
              <a:t>‹#›</a:t>
            </a:fld>
            <a:endParaRPr lang="en-US"/>
          </a:p>
        </p:txBody>
      </p:sp>
    </p:spTree>
    <p:extLst>
      <p:ext uri="{BB962C8B-B14F-4D97-AF65-F5344CB8AC3E}">
        <p14:creationId xmlns:p14="http://schemas.microsoft.com/office/powerpoint/2010/main" val="421269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www.youtube.com/v/FAgpHEFBnPE?version=3&amp;hl=en_US" TargetMode="Externa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audio" Target="../media/media2.wav"/><Relationship Id="rId2" Type="http://schemas.microsoft.com/office/2007/relationships/media" Target="../media/media2.wav"/><Relationship Id="rId1" Type="http://schemas.openxmlformats.org/officeDocument/2006/relationships/tags" Target="../tags/tag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B050"/>
            </a:gs>
            <a:gs pos="50000">
              <a:schemeClr val="accent5">
                <a:lumMod val="75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21336"/>
            <a:ext cx="8382000" cy="2569464"/>
          </a:xfrm>
        </p:spPr>
        <p:txBody>
          <a:bodyPr>
            <a:normAutofit/>
          </a:bodyPr>
          <a:lstStyle/>
          <a:p>
            <a:r>
              <a:rPr lang="en-US" b="1" dirty="0" smtClean="0">
                <a:ln>
                  <a:solidFill>
                    <a:schemeClr val="bg1"/>
                  </a:solidFill>
                </a:ln>
                <a:solidFill>
                  <a:schemeClr val="tx2"/>
                </a:solidFill>
                <a:effectLst>
                  <a:glow rad="139700">
                    <a:schemeClr val="accent5">
                      <a:satMod val="175000"/>
                      <a:alpha val="40000"/>
                    </a:schemeClr>
                  </a:glow>
                </a:effectLst>
                <a:latin typeface="Californian FB" pitchFamily="18" charset="0"/>
              </a:rPr>
              <a:t>A comparison of two cars I would like to own: A VW Beetle and a Chevy </a:t>
            </a:r>
            <a:r>
              <a:rPr lang="en-US" b="1" dirty="0" err="1" smtClean="0">
                <a:ln>
                  <a:solidFill>
                    <a:schemeClr val="bg1"/>
                  </a:solidFill>
                </a:ln>
                <a:solidFill>
                  <a:schemeClr val="tx2"/>
                </a:solidFill>
                <a:effectLst>
                  <a:glow rad="139700">
                    <a:schemeClr val="accent5">
                      <a:satMod val="175000"/>
                      <a:alpha val="40000"/>
                    </a:schemeClr>
                  </a:glow>
                </a:effectLst>
                <a:latin typeface="Californian FB" pitchFamily="18" charset="0"/>
              </a:rPr>
              <a:t>Cruze</a:t>
            </a:r>
            <a:endParaRPr lang="en-US" b="1" dirty="0">
              <a:ln>
                <a:solidFill>
                  <a:schemeClr val="bg1"/>
                </a:solidFill>
              </a:ln>
              <a:solidFill>
                <a:schemeClr val="tx2"/>
              </a:solidFill>
              <a:effectLst>
                <a:glow rad="139700">
                  <a:schemeClr val="accent5">
                    <a:satMod val="175000"/>
                    <a:alpha val="40000"/>
                  </a:schemeClr>
                </a:glow>
              </a:effectLst>
              <a:latin typeface="Californian FB" pitchFamily="18" charset="0"/>
            </a:endParaRPr>
          </a:p>
        </p:txBody>
      </p:sp>
      <p:sp>
        <p:nvSpPr>
          <p:cNvPr id="5" name="Content Placeholder 4"/>
          <p:cNvSpPr>
            <a:spLocks noGrp="1"/>
          </p:cNvSpPr>
          <p:nvPr>
            <p:ph idx="1"/>
          </p:nvPr>
        </p:nvSpPr>
        <p:spPr>
          <a:xfrm>
            <a:off x="5029200" y="5562600"/>
            <a:ext cx="4038600" cy="1143000"/>
          </a:xfrm>
        </p:spPr>
        <p:txBody>
          <a:bodyPr>
            <a:normAutofit/>
          </a:bodyPr>
          <a:lstStyle/>
          <a:p>
            <a:pPr marL="0" indent="0">
              <a:buNone/>
            </a:pPr>
            <a:r>
              <a:rPr lang="en-US" sz="2000" dirty="0" smtClean="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rPr>
              <a:t>Presented by: Kathryn </a:t>
            </a:r>
            <a:r>
              <a:rPr lang="en-US" sz="2000" dirty="0" err="1" smtClean="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rPr>
              <a:t>Middlebrook</a:t>
            </a:r>
            <a:endParaRPr lang="en-US" sz="2000" dirty="0" smtClean="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endParaRPr>
          </a:p>
          <a:p>
            <a:pPr marL="0" indent="0">
              <a:buNone/>
            </a:pPr>
            <a:r>
              <a:rPr lang="en-US" sz="2000" dirty="0" smtClean="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rPr>
              <a:t>Project 15: Buying Your First Car</a:t>
            </a:r>
          </a:p>
          <a:p>
            <a:pPr marL="0" indent="0">
              <a:buNone/>
            </a:pPr>
            <a:r>
              <a:rPr lang="en-US" sz="2000" dirty="0" smtClean="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rPr>
              <a:t>January 9, 2012</a:t>
            </a:r>
            <a:endParaRPr lang="en-US" sz="2000" dirty="0">
              <a:ln>
                <a:solidFill>
                  <a:schemeClr val="tx2">
                    <a:lumMod val="75000"/>
                  </a:schemeClr>
                </a:solidFill>
              </a:ln>
              <a:solidFill>
                <a:schemeClr val="tx2"/>
              </a:solidFill>
              <a:effectLst>
                <a:glow rad="228600">
                  <a:schemeClr val="accent5">
                    <a:satMod val="175000"/>
                    <a:alpha val="40000"/>
                  </a:schemeClr>
                </a:glow>
              </a:effectLst>
              <a:latin typeface="Californian FB"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288128">
            <a:off x="1172037" y="3379646"/>
            <a:ext cx="2209800" cy="221966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459850757"/>
      </p:ext>
    </p:extLst>
  </p:cSld>
  <p:clrMapOvr>
    <a:masterClrMapping/>
  </p:clrMapOvr>
  <mc:AlternateContent xmlns:mc="http://schemas.openxmlformats.org/markup-compatibility/2006">
    <mc:Choice xmlns:p14="http://schemas.microsoft.com/office/powerpoint/2010/main" Requires="p14">
      <p:transition spd="slow" p14:dur="3900" advTm="16088">
        <p14:glitter pattern="hexagon"/>
      </p:transition>
    </mc:Choice>
    <mc:Fallback>
      <p:transition spd="slow" advTm="160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50000">
              <a:srgbClr val="7030A0"/>
            </a:gs>
            <a:gs pos="0">
              <a:srgbClr val="CC99FF"/>
            </a:gs>
            <a:gs pos="100000">
              <a:srgbClr val="9966FF"/>
            </a:gs>
          </a:gsLst>
          <a:lin ang="5400000" scaled="0"/>
        </a:gradFill>
        <a:effectLst/>
      </p:bgPr>
    </p:bg>
    <p:spTree>
      <p:nvGrpSpPr>
        <p:cNvPr id="1" name=""/>
        <p:cNvGrpSpPr/>
        <p:nvPr/>
      </p:nvGrpSpPr>
      <p:grpSpPr>
        <a:xfrm>
          <a:off x="0" y="0"/>
          <a:ext cx="0" cy="0"/>
          <a:chOff x="0" y="0"/>
          <a:chExt cx="0" cy="0"/>
        </a:xfrm>
      </p:grpSpPr>
      <p:sp>
        <p:nvSpPr>
          <p:cNvPr id="3" name="TextBox 2"/>
          <p:cNvSpPr txBox="1"/>
          <p:nvPr/>
        </p:nvSpPr>
        <p:spPr>
          <a:xfrm>
            <a:off x="495300" y="1600200"/>
            <a:ext cx="7086600" cy="1015663"/>
          </a:xfrm>
          <a:prstGeom prst="rect">
            <a:avLst/>
          </a:prstGeom>
          <a:noFill/>
        </p:spPr>
        <p:txBody>
          <a:bodyPr wrap="square" rtlCol="0">
            <a:spAutoFit/>
          </a:bodyPr>
          <a:lstStyle/>
          <a:p>
            <a:r>
              <a:rPr lang="en-US" sz="2000" b="1" dirty="0" smtClean="0">
                <a:ln>
                  <a:solidFill>
                    <a:schemeClr val="tx1"/>
                  </a:solidFill>
                </a:ln>
                <a:solidFill>
                  <a:srgbClr val="FF0000"/>
                </a:solidFill>
                <a:latin typeface="Felix Titling" pitchFamily="82" charset="0"/>
              </a:rPr>
              <a:t>The Chevy </a:t>
            </a:r>
            <a:r>
              <a:rPr lang="en-US" sz="2000" b="1" dirty="0" err="1" smtClean="0">
                <a:ln>
                  <a:solidFill>
                    <a:schemeClr val="tx1"/>
                  </a:solidFill>
                </a:ln>
                <a:solidFill>
                  <a:srgbClr val="FF0000"/>
                </a:solidFill>
                <a:latin typeface="Felix Titling" pitchFamily="82" charset="0"/>
              </a:rPr>
              <a:t>Cruze</a:t>
            </a:r>
            <a:r>
              <a:rPr lang="en-US" sz="2000" b="1" dirty="0" smtClean="0">
                <a:ln>
                  <a:solidFill>
                    <a:schemeClr val="tx1"/>
                  </a:solidFill>
                </a:ln>
                <a:solidFill>
                  <a:srgbClr val="FF0000"/>
                </a:solidFill>
                <a:latin typeface="Felix Titling" pitchFamily="82" charset="0"/>
              </a:rPr>
              <a:t> is equipped with lots of great technology and entertainment. Listed below are some of its features</a:t>
            </a:r>
            <a:r>
              <a:rPr lang="en-US" sz="2000" b="1" dirty="0" smtClean="0">
                <a:ln>
                  <a:solidFill>
                    <a:schemeClr val="tx1"/>
                  </a:solidFill>
                </a:ln>
                <a:solidFill>
                  <a:srgbClr val="FF0000"/>
                </a:solidFill>
              </a:rPr>
              <a:t>:</a:t>
            </a:r>
            <a:endParaRPr lang="en-US" sz="2000" b="1" dirty="0">
              <a:ln>
                <a:solidFill>
                  <a:schemeClr val="tx1"/>
                </a:solidFill>
              </a:ln>
              <a:solidFill>
                <a:srgbClr val="FF0000"/>
              </a:solidFill>
            </a:endParaRPr>
          </a:p>
        </p:txBody>
      </p:sp>
      <p:sp>
        <p:nvSpPr>
          <p:cNvPr id="4" name="TextBox 3"/>
          <p:cNvSpPr txBox="1"/>
          <p:nvPr/>
        </p:nvSpPr>
        <p:spPr>
          <a:xfrm>
            <a:off x="473528" y="2657173"/>
            <a:ext cx="8305800" cy="1015663"/>
          </a:xfrm>
          <a:prstGeom prst="rect">
            <a:avLst/>
          </a:prstGeom>
          <a:noFill/>
        </p:spPr>
        <p:txBody>
          <a:bodyPr wrap="square" rtlCol="0">
            <a:spAutoFit/>
          </a:bodyPr>
          <a:lstStyle/>
          <a:p>
            <a:r>
              <a:rPr lang="en-US" sz="2000" b="1" dirty="0" smtClean="0">
                <a:ln>
                  <a:solidFill>
                    <a:schemeClr val="tx1"/>
                  </a:solidFill>
                </a:ln>
                <a:solidFill>
                  <a:srgbClr val="FF0000"/>
                </a:solidFill>
                <a:latin typeface="Felix Titling" pitchFamily="82" charset="0"/>
              </a:rPr>
              <a:t>Turn by Turn Navigation, Mobile </a:t>
            </a:r>
            <a:r>
              <a:rPr lang="en-US" sz="2000" b="1" dirty="0">
                <a:ln>
                  <a:solidFill>
                    <a:schemeClr val="tx1"/>
                  </a:solidFill>
                </a:ln>
                <a:solidFill>
                  <a:srgbClr val="FF0000"/>
                </a:solidFill>
                <a:latin typeface="Felix Titling" pitchFamily="82" charset="0"/>
              </a:rPr>
              <a:t>Apps, Infotainment </a:t>
            </a:r>
            <a:r>
              <a:rPr lang="en-US" sz="2000" b="1" dirty="0" smtClean="0">
                <a:ln>
                  <a:solidFill>
                    <a:schemeClr val="tx1"/>
                  </a:solidFill>
                </a:ln>
                <a:solidFill>
                  <a:srgbClr val="FF0000"/>
                </a:solidFill>
                <a:latin typeface="Felix Titling" pitchFamily="82" charset="0"/>
              </a:rPr>
              <a:t>System, Bluetooth, Rear Park Assist, </a:t>
            </a:r>
            <a:r>
              <a:rPr lang="en-US" sz="2000" b="1" dirty="0" err="1" smtClean="0">
                <a:ln>
                  <a:solidFill>
                    <a:schemeClr val="tx1"/>
                  </a:solidFill>
                </a:ln>
                <a:solidFill>
                  <a:srgbClr val="FF0000"/>
                </a:solidFill>
                <a:latin typeface="Felix Titling" pitchFamily="82" charset="0"/>
              </a:rPr>
              <a:t>SiriusXM</a:t>
            </a:r>
            <a:r>
              <a:rPr lang="en-US" sz="2000" b="1" dirty="0" smtClean="0">
                <a:ln>
                  <a:solidFill>
                    <a:schemeClr val="tx1"/>
                  </a:solidFill>
                </a:ln>
                <a:solidFill>
                  <a:srgbClr val="FF0000"/>
                </a:solidFill>
                <a:latin typeface="Felix Titling" pitchFamily="82" charset="0"/>
              </a:rPr>
              <a:t> Radio System  </a:t>
            </a:r>
            <a:endParaRPr lang="en-US" sz="2000" b="1" dirty="0">
              <a:ln>
                <a:solidFill>
                  <a:schemeClr val="tx1"/>
                </a:solidFill>
              </a:ln>
              <a:solidFill>
                <a:srgbClr val="FF0000"/>
              </a:solidFill>
              <a:latin typeface="Felix Titling" pitchFamily="82" charset="0"/>
            </a:endParaRPr>
          </a:p>
        </p:txBody>
      </p:sp>
      <p:sp>
        <p:nvSpPr>
          <p:cNvPr id="5" name="TextBox 4"/>
          <p:cNvSpPr txBox="1"/>
          <p:nvPr/>
        </p:nvSpPr>
        <p:spPr>
          <a:xfrm>
            <a:off x="304800" y="3962400"/>
            <a:ext cx="8115300" cy="2123658"/>
          </a:xfrm>
          <a:prstGeom prst="rect">
            <a:avLst/>
          </a:prstGeom>
          <a:noFill/>
        </p:spPr>
        <p:txBody>
          <a:bodyPr wrap="square" rtlCol="0">
            <a:spAutoFit/>
          </a:bodyPr>
          <a:lstStyle/>
          <a:p>
            <a:r>
              <a:rPr lang="en-US" sz="2200" b="1" dirty="0" smtClean="0">
                <a:ln>
                  <a:solidFill>
                    <a:schemeClr val="tx1"/>
                  </a:solidFill>
                </a:ln>
                <a:solidFill>
                  <a:srgbClr val="FF0000"/>
                </a:solidFill>
                <a:latin typeface="Felix Titling" pitchFamily="82" charset="0"/>
              </a:rPr>
              <a:t>These features are important to me because they add to the efficiency and safety of the car. These features would also allow me to enjoy driving. It is important that these features are included because they are awesome and significant to the technology of the car. </a:t>
            </a:r>
            <a:endParaRPr lang="en-US" sz="2200" b="1" dirty="0">
              <a:ln>
                <a:solidFill>
                  <a:schemeClr val="tx1"/>
                </a:solidFill>
              </a:ln>
              <a:solidFill>
                <a:srgbClr val="FF0000"/>
              </a:solidFill>
              <a:latin typeface="Felix Titling" pitchFamily="82" charset="0"/>
            </a:endParaRPr>
          </a:p>
        </p:txBody>
      </p:sp>
      <p:sp>
        <p:nvSpPr>
          <p:cNvPr id="7" name="Rectangle 6"/>
          <p:cNvSpPr/>
          <p:nvPr/>
        </p:nvSpPr>
        <p:spPr>
          <a:xfrm>
            <a:off x="0" y="228600"/>
            <a:ext cx="9296399" cy="1200329"/>
          </a:xfrm>
          <a:prstGeom prst="rect">
            <a:avLst/>
          </a:prstGeom>
          <a:noFill/>
        </p:spPr>
        <p:txBody>
          <a:bodyPr wrap="square" lIns="91440" tIns="45720" rIns="91440" bIns="45720">
            <a:spAutoFit/>
          </a:bodyPr>
          <a:lstStyle/>
          <a:p>
            <a:pPr algn="ctr"/>
            <a:r>
              <a:rPr lang="en-US" sz="3600" b="1" cap="none" spc="0" dirty="0" smtClean="0">
                <a:ln w="24500" cmpd="dbl">
                  <a:solidFill>
                    <a:srgbClr val="FF0000"/>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Felix Titling" pitchFamily="82" charset="0"/>
              </a:rPr>
              <a:t>Technology and Entertainment </a:t>
            </a:r>
          </a:p>
          <a:p>
            <a:pPr algn="ctr"/>
            <a:r>
              <a:rPr lang="en-US" sz="3600" b="1" cap="none" spc="0" dirty="0" smtClean="0">
                <a:ln w="24500" cmpd="dbl">
                  <a:solidFill>
                    <a:srgbClr val="FF0000"/>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Felix Titling" pitchFamily="82" charset="0"/>
              </a:rPr>
              <a:t>Features of the Chevy </a:t>
            </a:r>
            <a:r>
              <a:rPr lang="en-US" sz="3600" b="1" cap="none" spc="0" dirty="0" err="1" smtClean="0">
                <a:ln w="24500" cmpd="dbl">
                  <a:solidFill>
                    <a:srgbClr val="FF0000"/>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Felix Titling" pitchFamily="82" charset="0"/>
              </a:rPr>
              <a:t>Cruze</a:t>
            </a:r>
            <a:endParaRPr lang="en-US" sz="3600" b="1" cap="none" spc="0" dirty="0">
              <a:ln w="24500" cmpd="dbl">
                <a:solidFill>
                  <a:srgbClr val="FF0000"/>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ustDataLst>
      <p:tags r:id="rId1"/>
    </p:custDataLst>
    <p:extLst>
      <p:ext uri="{BB962C8B-B14F-4D97-AF65-F5344CB8AC3E}">
        <p14:creationId xmlns:p14="http://schemas.microsoft.com/office/powerpoint/2010/main" val="1054684809"/>
      </p:ext>
    </p:extLst>
  </p:cSld>
  <p:clrMapOvr>
    <a:masterClrMapping/>
  </p:clrMapOvr>
  <mc:AlternateContent xmlns:mc="http://schemas.openxmlformats.org/markup-compatibility/2006">
    <mc:Choice xmlns:p14="http://schemas.microsoft.com/office/powerpoint/2010/main" Requires="p14">
      <p:transition spd="slow" p14:dur="2000" advTm="37926"/>
    </mc:Choice>
    <mc:Fallback>
      <p:transition spd="slow" advTm="379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p:cTn id="23"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C006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Specifications of the Chevy </a:t>
            </a:r>
            <a:r>
              <a:rPr lang="en-US" sz="5400"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Cruze</a:t>
            </a:r>
            <a:endParaRPr lang="en-US"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endParaRPr>
          </a:p>
        </p:txBody>
      </p:sp>
      <p:sp>
        <p:nvSpPr>
          <p:cNvPr id="3" name="Content Placeholder 2"/>
          <p:cNvSpPr>
            <a:spLocks noGrp="1"/>
          </p:cNvSpPr>
          <p:nvPr>
            <p:ph idx="1"/>
          </p:nvPr>
        </p:nvSpPr>
        <p:spPr>
          <a:xfrm>
            <a:off x="457198" y="1676400"/>
            <a:ext cx="8229600" cy="4525963"/>
          </a:xfrm>
        </p:spPr>
        <p:txBody>
          <a:bodyPr>
            <a:normAutofit/>
          </a:bodyPr>
          <a:lstStyle/>
          <a:p>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The Chevy </a:t>
            </a:r>
            <a:r>
              <a:rPr lang="en-US" sz="3600" b="1"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Cruze</a:t>
            </a:r>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 has a 1.4L turbocharged engine with </a:t>
            </a:r>
            <a:r>
              <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138 </a:t>
            </a:r>
            <a:r>
              <a:rPr lang="en-US" sz="36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rPr>
              <a:t>horsepower. This efficient car is a very smooth ride, and quite compact. The maximum cargo capacity 5, which is just the right amount!</a:t>
            </a:r>
            <a:endParaRPr lang="en-US"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Franklin Gothic Medium Cond"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5408">
            <a:off x="4805448" y="4500649"/>
            <a:ext cx="1995487" cy="1995487"/>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custDataLst>
      <p:tags r:id="rId1"/>
    </p:custDataLst>
    <p:extLst>
      <p:ext uri="{BB962C8B-B14F-4D97-AF65-F5344CB8AC3E}">
        <p14:creationId xmlns:p14="http://schemas.microsoft.com/office/powerpoint/2010/main" val="577539718"/>
      </p:ext>
    </p:extLst>
  </p:cSld>
  <p:clrMapOvr>
    <a:masterClrMapping/>
  </p:clrMapOvr>
  <mc:AlternateContent xmlns:mc="http://schemas.openxmlformats.org/markup-compatibility/2006">
    <mc:Choice xmlns:p14="http://schemas.microsoft.com/office/powerpoint/2010/main" Requires="p14">
      <p:transition spd="slow" p14:dur="3400" advTm="14287">
        <p14:reveal/>
      </p:transition>
    </mc:Choice>
    <mc:Fallback>
      <p:transition spd="slow" advTm="142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B050"/>
            </a:gs>
            <a:gs pos="50000">
              <a:srgbClr val="92D050"/>
            </a:gs>
            <a:gs pos="100000">
              <a:srgbClr val="57BD94"/>
            </a:gs>
          </a:gsLst>
          <a:lin ang="13500000" scaled="1"/>
          <a:tileRect/>
        </a:gradFill>
        <a:effectLst/>
      </p:bgPr>
    </p:bg>
    <p:spTree>
      <p:nvGrpSpPr>
        <p:cNvPr id="1" name=""/>
        <p:cNvGrpSpPr/>
        <p:nvPr/>
      </p:nvGrpSpPr>
      <p:grpSpPr>
        <a:xfrm>
          <a:off x="0" y="0"/>
          <a:ext cx="0" cy="0"/>
          <a:chOff x="0" y="0"/>
          <a:chExt cx="0" cy="0"/>
        </a:xfrm>
      </p:grpSpPr>
      <p:sp>
        <p:nvSpPr>
          <p:cNvPr id="2" name="TextBox 1"/>
          <p:cNvSpPr txBox="1"/>
          <p:nvPr/>
        </p:nvSpPr>
        <p:spPr>
          <a:xfrm>
            <a:off x="1295400" y="152400"/>
            <a:ext cx="7162800" cy="1754326"/>
          </a:xfrm>
          <a:prstGeom prst="rect">
            <a:avLst/>
          </a:prstGeom>
          <a:noFill/>
        </p:spPr>
        <p:txBody>
          <a:bodyPr wrap="square" rtlCol="0">
            <a:spAutoFit/>
          </a:bodyPr>
          <a:lstStyle/>
          <a:p>
            <a:pPr algn="ctr"/>
            <a:r>
              <a:rPr lang="en-US"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Juice ITC" pitchFamily="82" charset="0"/>
              </a:rPr>
              <a:t>City vs. Highway Miles Per Gallon of the Chevy </a:t>
            </a:r>
            <a:r>
              <a:rPr lang="en-US" sz="5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Juice ITC" pitchFamily="82" charset="0"/>
              </a:rPr>
              <a:t>Cruze</a:t>
            </a:r>
            <a:endPar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Juice ITC" pitchFamily="82" charset="0"/>
            </a:endParaRPr>
          </a:p>
        </p:txBody>
      </p:sp>
      <p:sp>
        <p:nvSpPr>
          <p:cNvPr id="3" name="TextBox 2"/>
          <p:cNvSpPr txBox="1"/>
          <p:nvPr/>
        </p:nvSpPr>
        <p:spPr>
          <a:xfrm>
            <a:off x="582168" y="1828800"/>
            <a:ext cx="6324600" cy="1323439"/>
          </a:xfrm>
          <a:prstGeom prst="rect">
            <a:avLst/>
          </a:prstGeom>
          <a:noFill/>
        </p:spPr>
        <p:txBody>
          <a:bodyPr wrap="square" rtlCol="0">
            <a:spAutoFit/>
          </a:bodyPr>
          <a:lstStyle/>
          <a:p>
            <a:r>
              <a:rPr lang="en-US" sz="4000" b="1" dirty="0" smtClean="0">
                <a:ln>
                  <a:solidFill>
                    <a:sysClr val="windowText" lastClr="000000"/>
                  </a:solidFill>
                </a:ln>
                <a:solidFill>
                  <a:srgbClr val="4F17B5"/>
                </a:solidFill>
                <a:latin typeface="Juice ITC" pitchFamily="82" charset="0"/>
              </a:rPr>
              <a:t>City MPG: 28</a:t>
            </a:r>
          </a:p>
          <a:p>
            <a:r>
              <a:rPr lang="en-US" sz="4000" b="1" dirty="0" smtClean="0">
                <a:ln>
                  <a:solidFill>
                    <a:sysClr val="windowText" lastClr="000000"/>
                  </a:solidFill>
                </a:ln>
                <a:solidFill>
                  <a:srgbClr val="4F17B5"/>
                </a:solidFill>
                <a:latin typeface="Juice ITC" pitchFamily="82" charset="0"/>
              </a:rPr>
              <a:t>Highway MPG: 42</a:t>
            </a:r>
            <a:endParaRPr lang="en-US" sz="4000" b="1" dirty="0">
              <a:ln>
                <a:solidFill>
                  <a:sysClr val="windowText" lastClr="000000"/>
                </a:solidFill>
              </a:ln>
              <a:solidFill>
                <a:srgbClr val="4F17B5"/>
              </a:solidFill>
              <a:latin typeface="Juice ITC" pitchFamily="82" charset="0"/>
            </a:endParaRPr>
          </a:p>
        </p:txBody>
      </p:sp>
      <p:sp>
        <p:nvSpPr>
          <p:cNvPr id="4" name="TextBox 3"/>
          <p:cNvSpPr txBox="1"/>
          <p:nvPr/>
        </p:nvSpPr>
        <p:spPr>
          <a:xfrm>
            <a:off x="448056" y="3124200"/>
            <a:ext cx="8010144" cy="2123658"/>
          </a:xfrm>
          <a:prstGeom prst="rect">
            <a:avLst/>
          </a:prstGeom>
          <a:noFill/>
        </p:spPr>
        <p:txBody>
          <a:bodyPr wrap="square" rtlCol="0">
            <a:spAutoFit/>
          </a:bodyPr>
          <a:lstStyle/>
          <a:p>
            <a:r>
              <a:rPr lang="en-US" sz="4400" b="1" dirty="0" smtClean="0">
                <a:ln>
                  <a:solidFill>
                    <a:sysClr val="windowText" lastClr="000000"/>
                  </a:solidFill>
                </a:ln>
                <a:solidFill>
                  <a:srgbClr val="4F17B5"/>
                </a:solidFill>
                <a:latin typeface="Juice ITC" pitchFamily="82" charset="0"/>
              </a:rPr>
              <a:t>Average price per gallon of gas: 3.40 </a:t>
            </a:r>
          </a:p>
          <a:p>
            <a:r>
              <a:rPr lang="en-US" sz="4400" b="1" dirty="0" smtClean="0">
                <a:ln>
                  <a:solidFill>
                    <a:sysClr val="windowText" lastClr="000000"/>
                  </a:solidFill>
                </a:ln>
                <a:solidFill>
                  <a:srgbClr val="4F17B5"/>
                </a:solidFill>
                <a:latin typeface="Juice ITC" pitchFamily="82" charset="0"/>
              </a:rPr>
              <a:t>Average miles per week I drive: 225</a:t>
            </a:r>
          </a:p>
          <a:p>
            <a:r>
              <a:rPr lang="en-US" sz="4400" b="1" dirty="0" smtClean="0">
                <a:ln>
                  <a:solidFill>
                    <a:sysClr val="windowText" lastClr="000000"/>
                  </a:solidFill>
                </a:ln>
                <a:solidFill>
                  <a:srgbClr val="4F17B5"/>
                </a:solidFill>
                <a:latin typeface="Juice ITC" pitchFamily="82" charset="0"/>
              </a:rPr>
              <a:t>Total weekly gas bill: 18.21</a:t>
            </a:r>
            <a:endParaRPr lang="en-US" sz="4400" b="1" dirty="0">
              <a:ln>
                <a:solidFill>
                  <a:sysClr val="windowText" lastClr="000000"/>
                </a:solidFill>
              </a:ln>
              <a:solidFill>
                <a:srgbClr val="4F17B5"/>
              </a:solidFill>
              <a:latin typeface="Juice ITC" pitchFamily="82" charset="0"/>
            </a:endParaRPr>
          </a:p>
        </p:txBody>
      </p:sp>
    </p:spTree>
    <p:custDataLst>
      <p:tags r:id="rId1"/>
    </p:custDataLst>
    <p:extLst>
      <p:ext uri="{BB962C8B-B14F-4D97-AF65-F5344CB8AC3E}">
        <p14:creationId xmlns:p14="http://schemas.microsoft.com/office/powerpoint/2010/main" val="275760933"/>
      </p:ext>
    </p:extLst>
  </p:cSld>
  <p:clrMapOvr>
    <a:masterClrMapping/>
  </p:clrMapOvr>
  <mc:AlternateContent xmlns:mc="http://schemas.openxmlformats.org/markup-compatibility/2006">
    <mc:Choice xmlns:p14="http://schemas.microsoft.com/office/powerpoint/2010/main" Requires="p14">
      <p:transition spd="slow" p14:dur="2000" advTm="18409"/>
    </mc:Choice>
    <mc:Fallback>
      <p:transition spd="slow" advTm="1840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kHorz">
          <a:fgClr>
            <a:srgbClr val="FFFF00"/>
          </a:fgClr>
          <a:bgClr>
            <a:schemeClr val="bg1"/>
          </a:bgClr>
        </a:pattFill>
        <a:effectLst/>
      </p:bgPr>
    </p:bg>
    <p:spTree>
      <p:nvGrpSpPr>
        <p:cNvPr id="1" name=""/>
        <p:cNvGrpSpPr/>
        <p:nvPr/>
      </p:nvGrpSpPr>
      <p:grpSpPr>
        <a:xfrm>
          <a:off x="0" y="0"/>
          <a:ext cx="0" cy="0"/>
          <a:chOff x="0" y="0"/>
          <a:chExt cx="0" cy="0"/>
        </a:xfrm>
      </p:grpSpPr>
      <p:cxnSp>
        <p:nvCxnSpPr>
          <p:cNvPr id="3" name="Straight Connector 2"/>
          <p:cNvCxnSpPr/>
          <p:nvPr/>
        </p:nvCxnSpPr>
        <p:spPr>
          <a:xfrm>
            <a:off x="152400" y="914400"/>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533900" y="1066800"/>
            <a:ext cx="19050" cy="57912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33400" y="1371600"/>
            <a:ext cx="3581400" cy="1107996"/>
          </a:xfrm>
          <a:prstGeom prst="rect">
            <a:avLst/>
          </a:prstGeom>
          <a:noFill/>
        </p:spPr>
        <p:txBody>
          <a:bodyPr wrap="square" rtlCol="0">
            <a:spAutoFit/>
          </a:bodyPr>
          <a:lstStyle/>
          <a:p>
            <a:r>
              <a:rPr lang="en-US" sz="6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VW Bug</a:t>
            </a:r>
            <a:endParaRPr lang="en-US" sz="6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1" name="TextBox 10"/>
          <p:cNvSpPr txBox="1"/>
          <p:nvPr/>
        </p:nvSpPr>
        <p:spPr>
          <a:xfrm>
            <a:off x="4525347" y="1371600"/>
            <a:ext cx="4572000" cy="1107996"/>
          </a:xfrm>
          <a:prstGeom prst="rect">
            <a:avLst/>
          </a:prstGeom>
          <a:noFill/>
        </p:spPr>
        <p:txBody>
          <a:bodyPr wrap="square" rtlCol="0">
            <a:spAutoFit/>
          </a:bodyPr>
          <a:lstStyle/>
          <a:p>
            <a:r>
              <a:rPr lang="en-US" sz="6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Chevy </a:t>
            </a:r>
            <a:r>
              <a:rPr lang="en-US" sz="6600" b="1" dirty="0" err="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a:t>
            </a:r>
            <a:r>
              <a:rPr lang="en-US" sz="6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ruze</a:t>
            </a:r>
            <a:endParaRPr lang="en-US" sz="6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2" name="TextBox 11"/>
          <p:cNvSpPr txBox="1"/>
          <p:nvPr/>
        </p:nvSpPr>
        <p:spPr>
          <a:xfrm>
            <a:off x="1491343" y="-133529"/>
            <a:ext cx="6400800" cy="1200329"/>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7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Final Costs</a:t>
            </a:r>
            <a:endParaRPr lang="en-US"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3" name="TextBox 12"/>
          <p:cNvSpPr txBox="1"/>
          <p:nvPr/>
        </p:nvSpPr>
        <p:spPr>
          <a:xfrm>
            <a:off x="4929187" y="5715000"/>
            <a:ext cx="2514600" cy="584775"/>
          </a:xfrm>
          <a:prstGeom prst="rect">
            <a:avLst/>
          </a:prstGeom>
          <a:noFill/>
        </p:spPr>
        <p:txBody>
          <a:bodyPr wrap="square" rtlCol="0">
            <a:spAutoFit/>
          </a:bodyPr>
          <a:lstStyle/>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19,570</a:t>
            </a:r>
            <a:r>
              <a:rPr lang="en-US" sz="2400" dirty="0" smtClean="0"/>
              <a:t> </a:t>
            </a:r>
            <a:endParaRPr lang="en-US" sz="2400" dirty="0"/>
          </a:p>
        </p:txBody>
      </p:sp>
      <p:sp>
        <p:nvSpPr>
          <p:cNvPr id="14" name="TextBox 13"/>
          <p:cNvSpPr txBox="1"/>
          <p:nvPr/>
        </p:nvSpPr>
        <p:spPr>
          <a:xfrm>
            <a:off x="258582" y="5714999"/>
            <a:ext cx="3581400" cy="584775"/>
          </a:xfrm>
          <a:prstGeom prst="rect">
            <a:avLst/>
          </a:prstGeom>
          <a:noFill/>
        </p:spPr>
        <p:txBody>
          <a:bodyPr wrap="square" rtlCol="0">
            <a:spAutoFit/>
          </a:bodyPr>
          <a:lstStyle/>
          <a:p>
            <a:r>
              <a:rPr lang="en-US"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19, 795</a:t>
            </a:r>
            <a:endParaRPr lang="en-US"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802" y="3262284"/>
            <a:ext cx="3556953" cy="2366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1" y="3246016"/>
            <a:ext cx="3581400" cy="2383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582612136"/>
      </p:ext>
    </p:extLst>
  </p:cSld>
  <p:clrMapOvr>
    <a:masterClrMapping/>
  </p:clrMapOvr>
  <mc:AlternateContent xmlns:mc="http://schemas.openxmlformats.org/markup-compatibility/2006">
    <mc:Choice xmlns:p14="http://schemas.microsoft.com/office/powerpoint/2010/main" Requires="p14">
      <p:transition spd="slow" p14:dur="2000" advTm="11038"/>
    </mc:Choice>
    <mc:Fallback>
      <p:transition spd="slow" advTm="1103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additive="base">
                                        <p:cTn id="15" dur="500" fill="hold"/>
                                        <p:tgtEl>
                                          <p:spTgt spid="2051"/>
                                        </p:tgtEl>
                                        <p:attrNameLst>
                                          <p:attrName>ppt_x</p:attrName>
                                        </p:attrNameLst>
                                      </p:cBhvr>
                                      <p:tavLst>
                                        <p:tav tm="0">
                                          <p:val>
                                            <p:strVal val="#ppt_x"/>
                                          </p:val>
                                        </p:tav>
                                        <p:tav tm="100000">
                                          <p:val>
                                            <p:strVal val="#ppt_x"/>
                                          </p:val>
                                        </p:tav>
                                      </p:tavLst>
                                    </p:anim>
                                    <p:anim calcmode="lin" valueType="num">
                                      <p:cBhvr additive="base">
                                        <p:cTn id="16" dur="500" fill="hold"/>
                                        <p:tgtEl>
                                          <p:spTgt spid="20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201136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latin typeface="Charlemagne Std" pitchFamily="82" charset="0"/>
              </a:rPr>
              <a:t>Thank You for Viewing My Presentation: Please enjoy this Commercial of the VW Bug</a:t>
            </a:r>
            <a:endParaRPr lang="en-US" sz="4000" spc="50" dirty="0">
              <a:ln w="11430"/>
              <a:gradFill>
                <a:gsLst>
                  <a:gs pos="25000">
                    <a:schemeClr val="accent2">
                      <a:satMod val="155000"/>
                    </a:schemeClr>
                  </a:gs>
                  <a:gs pos="100000">
                    <a:schemeClr val="accent2">
                      <a:shade val="45000"/>
                      <a:satMod val="165000"/>
                    </a:schemeClr>
                  </a:gs>
                </a:gsLst>
                <a:lin ang="5400000"/>
              </a:gradFill>
              <a:latin typeface="Charlemagne Std" pitchFamily="82" charset="0"/>
            </a:endParaRPr>
          </a:p>
        </p:txBody>
      </p:sp>
      <p:pic>
        <p:nvPicPr>
          <p:cNvPr id="4" name="FAgpHEFBnPE?version=3&amp;hl=en_US"/>
          <p:cNvPicPr>
            <a:picLocks noRot="1" noChangeAspect="1"/>
          </p:cNvPicPr>
          <p:nvPr>
            <a:videoFile r:link="rId1"/>
          </p:nvPr>
        </p:nvPicPr>
        <p:blipFill>
          <a:blip r:embed="rId4"/>
          <a:stretch>
            <a:fillRect/>
          </a:stretch>
        </p:blipFill>
        <p:spPr>
          <a:xfrm>
            <a:off x="2743200" y="3200400"/>
            <a:ext cx="3962400" cy="2971800"/>
          </a:xfrm>
          <a:prstGeom prst="rect">
            <a:avLst/>
          </a:prstGeom>
        </p:spPr>
      </p:pic>
    </p:spTree>
    <p:extLst>
      <p:ext uri="{BB962C8B-B14F-4D97-AF65-F5344CB8AC3E}">
        <p14:creationId xmlns:p14="http://schemas.microsoft.com/office/powerpoint/2010/main" val="1681500626"/>
      </p:ext>
    </p:extLst>
  </p:cSld>
  <p:clrMapOvr>
    <a:masterClrMapping/>
  </p:clrMapOvr>
  <p:transition spd="slow" advTm="4179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extLst>
    <p:ext uri="{E180D4A7-C9FB-4DFB-919C-405C955672EB}">
      <p14:showEvtLst xmlns:p14="http://schemas.microsoft.com/office/powerpoint/2010/main">
        <p14:playEvt time="0" objId="4"/>
        <p14:stopEvt time="41793" objId="4"/>
      </p14:showEvtLst>
    </p:ext>
  </p:extLs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656219"/>
            <a:ext cx="4191000" cy="25731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3319" y="3890665"/>
            <a:ext cx="4161663" cy="276939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80944" y="-62163"/>
            <a:ext cx="3216009"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VW Beetle</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 name="Rectangle 6"/>
          <p:cNvSpPr/>
          <p:nvPr/>
        </p:nvSpPr>
        <p:spPr>
          <a:xfrm>
            <a:off x="993207" y="3124200"/>
            <a:ext cx="3682483"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Chevy </a:t>
            </a:r>
            <a:r>
              <a:rPr lang="en-US" sz="5400" b="1" cap="none" spc="0"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Cruze</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8" name="TextBox 7"/>
          <p:cNvSpPr txBox="1"/>
          <p:nvPr/>
        </p:nvSpPr>
        <p:spPr>
          <a:xfrm>
            <a:off x="4876800" y="3332726"/>
            <a:ext cx="1595250" cy="461665"/>
          </a:xfrm>
          <a:prstGeom prst="rect">
            <a:avLst/>
          </a:prstGeom>
          <a:noFill/>
        </p:spPr>
        <p:txBody>
          <a:bodyPr wrap="square" rtlCol="0">
            <a:spAutoFit/>
          </a:bodyPr>
          <a:lstStyle/>
          <a:p>
            <a:r>
              <a:rPr lang="en-US" sz="2400" dirty="0" smtClean="0">
                <a:ln>
                  <a:solidFill>
                    <a:schemeClr val="bg1"/>
                  </a:solidFill>
                </a:ln>
                <a:latin typeface="Blackoak Std" pitchFamily="82" charset="0"/>
              </a:rPr>
              <a:t>vs.</a:t>
            </a:r>
            <a:endParaRPr lang="en-US" sz="2400" dirty="0">
              <a:ln>
                <a:solidFill>
                  <a:schemeClr val="bg1"/>
                </a:solidFill>
              </a:ln>
              <a:latin typeface="Blackoak Std" pitchFamily="82" charset="0"/>
            </a:endParaRPr>
          </a:p>
        </p:txBody>
      </p:sp>
    </p:spTree>
    <p:custDataLst>
      <p:tags r:id="rId1"/>
    </p:custDataLst>
    <p:extLst>
      <p:ext uri="{BB962C8B-B14F-4D97-AF65-F5344CB8AC3E}">
        <p14:creationId xmlns:p14="http://schemas.microsoft.com/office/powerpoint/2010/main" val="460659260"/>
      </p:ext>
    </p:extLst>
  </p:cSld>
  <p:clrMapOvr>
    <a:masterClrMapping/>
  </p:clrMapOvr>
  <mc:AlternateContent xmlns:mc="http://schemas.openxmlformats.org/markup-compatibility/2006">
    <mc:Choice xmlns:p14="http://schemas.microsoft.com/office/powerpoint/2010/main" Requires="p14">
      <p:transition spd="slow" p14:dur="2500" advTm="10926">
        <p:checker/>
      </p:transition>
    </mc:Choice>
    <mc:Fallback>
      <p:transition spd="slow" advTm="10926">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050"/>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0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75">
          <a:fgClr>
            <a:srgbClr val="C00000"/>
          </a:fgClr>
          <a:bgClr>
            <a:schemeClr val="tx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ln>
                  <a:solidFill>
                    <a:schemeClr val="bg1"/>
                  </a:solidFill>
                </a:ln>
                <a:latin typeface="Biondi" pitchFamily="2" charset="0"/>
              </a:rPr>
              <a:t>Let’s look at the VW Beetle</a:t>
            </a:r>
            <a:endParaRPr lang="en-US" dirty="0">
              <a:ln>
                <a:solidFill>
                  <a:schemeClr val="bg1"/>
                </a:solidFill>
              </a:ln>
              <a:latin typeface="Biondi" pitchFamily="2" charset="0"/>
            </a:endParaRPr>
          </a:p>
        </p:txBody>
      </p:sp>
      <p:sp>
        <p:nvSpPr>
          <p:cNvPr id="3" name="Content Placeholder 2"/>
          <p:cNvSpPr>
            <a:spLocks noGrp="1"/>
          </p:cNvSpPr>
          <p:nvPr>
            <p:ph idx="1"/>
          </p:nvPr>
        </p:nvSpPr>
        <p:spPr>
          <a:xfrm>
            <a:off x="457200" y="1600201"/>
            <a:ext cx="8229600" cy="2362200"/>
          </a:xfrm>
        </p:spPr>
        <p:txBody>
          <a:bodyPr>
            <a:normAutofit fontScale="92500" lnSpcReduction="10000"/>
          </a:bodyPr>
          <a:lstStyle/>
          <a:p>
            <a:r>
              <a:rPr lang="en-US" dirty="0" smtClean="0">
                <a:ln>
                  <a:solidFill>
                    <a:schemeClr val="bg1"/>
                  </a:solidFill>
                </a:ln>
                <a:latin typeface="Biondi" pitchFamily="2" charset="0"/>
              </a:rPr>
              <a:t>I am considering purchasing this vehicle because of the cute design and the safety. I have always dreamed about this car and think it would be a great fit.</a:t>
            </a:r>
            <a:endParaRPr lang="en-US" dirty="0">
              <a:ln>
                <a:solidFill>
                  <a:schemeClr val="bg1"/>
                </a:solidFill>
              </a:ln>
              <a:latin typeface="Biondi" pitchFamily="2"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4201886"/>
            <a:ext cx="3810000" cy="23745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MS910219388[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96200" y="5879742"/>
            <a:ext cx="609600" cy="609600"/>
          </a:xfrm>
          <a:prstGeom prst="rect">
            <a:avLst/>
          </a:prstGeom>
        </p:spPr>
      </p:pic>
    </p:spTree>
    <p:extLst>
      <p:ext uri="{BB962C8B-B14F-4D97-AF65-F5344CB8AC3E}">
        <p14:creationId xmlns:p14="http://schemas.microsoft.com/office/powerpoint/2010/main" val="1635666577"/>
      </p:ext>
    </p:extLst>
  </p:cSld>
  <p:clrMapOvr>
    <a:masterClrMapping/>
  </p:clrMapOvr>
  <mc:AlternateContent xmlns:mc="http://schemas.openxmlformats.org/markup-compatibility/2006">
    <mc:Choice xmlns:p14="http://schemas.microsoft.com/office/powerpoint/2010/main" Requires="p14">
      <p:transition spd="slow" p14:dur="1200" advTm="12547">
        <p:dissolve/>
      </p:transition>
    </mc:Choice>
    <mc:Fallback>
      <p:transition spd="slow" advTm="12547">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1000" fill="hold"/>
                                        <p:tgtEl>
                                          <p:spTgt spid="3074"/>
                                        </p:tgtEl>
                                        <p:attrNameLst>
                                          <p:attrName>r</p:attrName>
                                        </p:attrNameLst>
                                      </p:cBhvr>
                                    </p:animRot>
                                  </p:childTnLst>
                                </p:cTn>
                              </p:par>
                            </p:childTnLst>
                          </p:cTn>
                        </p:par>
                        <p:par>
                          <p:cTn id="7" fill="hold">
                            <p:stCondLst>
                              <p:cond delay="1000"/>
                            </p:stCondLst>
                            <p:childTnLst>
                              <p:par>
                                <p:cTn id="8" presetID="1" presetClass="mediacall" presetSubtype="0" fill="hold" nodeType="afterEffect">
                                  <p:stCondLst>
                                    <p:cond delay="0"/>
                                  </p:stCondLst>
                                  <p:childTnLst>
                                    <p:cmd type="call" cmd="playFrom(0.0)">
                                      <p:cBhvr>
                                        <p:cTn id="9" dur="6606" fill="hold"/>
                                        <p:tgtEl>
                                          <p:spTgt spid="4"/>
                                        </p:tgtEl>
                                      </p:cBhvr>
                                    </p:cmd>
                                  </p:childTnLst>
                                </p:cTn>
                              </p:par>
                              <p:par>
                                <p:cTn id="10" presetID="26"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bldLst>
      <p:bldP spid="2" grpId="0"/>
    </p:bldLst>
  </p:timing>
  <p:extLst>
    <p:ext uri="{E180D4A7-C9FB-4DFB-919C-405C955672EB}">
      <p14:showEvtLst xmlns:p14="http://schemas.microsoft.com/office/powerpoint/2010/main">
        <p14:playEvt time="1015" objId="4"/>
        <p14:stopEvt time="7676" objId="4"/>
      </p14:showEvtLst>
    </p:ext>
  </p:extLs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dirty="0" smtClean="0">
                <a:ln>
                  <a:solidFill>
                    <a:srgbClr val="FF0000"/>
                  </a:solidFill>
                </a:ln>
                <a:solidFill>
                  <a:schemeClr val="tx2">
                    <a:lumMod val="50000"/>
                  </a:schemeClr>
                </a:solidFill>
                <a:effectLst>
                  <a:glow rad="139700">
                    <a:schemeClr val="accent2">
                      <a:satMod val="175000"/>
                      <a:alpha val="40000"/>
                    </a:schemeClr>
                  </a:glow>
                </a:effectLst>
                <a:latin typeface="Algerian" pitchFamily="82" charset="0"/>
              </a:rPr>
              <a:t>Safety features of the VW Beetle</a:t>
            </a:r>
            <a:endParaRPr lang="en-US" sz="4800" dirty="0">
              <a:ln>
                <a:solidFill>
                  <a:srgbClr val="FF0000"/>
                </a:solidFill>
              </a:ln>
              <a:solidFill>
                <a:schemeClr val="tx2">
                  <a:lumMod val="50000"/>
                </a:schemeClr>
              </a:solidFill>
              <a:effectLst>
                <a:glow rad="139700">
                  <a:schemeClr val="accent2">
                    <a:satMod val="175000"/>
                    <a:alpha val="40000"/>
                  </a:schemeClr>
                </a:glow>
              </a:effectLst>
              <a:latin typeface="Algerian" pitchFamily="82" charset="0"/>
            </a:endParaRPr>
          </a:p>
        </p:txBody>
      </p:sp>
      <p:sp>
        <p:nvSpPr>
          <p:cNvPr id="3" name="Content Placeholder 2"/>
          <p:cNvSpPr>
            <a:spLocks noGrp="1"/>
          </p:cNvSpPr>
          <p:nvPr>
            <p:ph idx="1"/>
          </p:nvPr>
        </p:nvSpPr>
        <p:spPr>
          <a:xfrm>
            <a:off x="457200" y="1600201"/>
            <a:ext cx="8229600" cy="1676400"/>
          </a:xfrm>
        </p:spPr>
        <p:txBody>
          <a:bodyPr>
            <a:noAutofit/>
          </a:bodyPr>
          <a:lstStyle/>
          <a:p>
            <a:r>
              <a:rPr lang="en-US" dirty="0" smtClean="0">
                <a:ln>
                  <a:solidFill>
                    <a:srgbClr val="FF0000"/>
                  </a:solidFill>
                </a:ln>
                <a:solidFill>
                  <a:schemeClr val="tx2">
                    <a:lumMod val="50000"/>
                  </a:schemeClr>
                </a:solidFill>
                <a:latin typeface="Algerian" pitchFamily="82" charset="0"/>
              </a:rPr>
              <a:t>The safety rating of the VW Beetle is 4 out of 5 stars. Below are some of the safety features this car has:</a:t>
            </a:r>
            <a:endParaRPr lang="en-US" dirty="0">
              <a:ln>
                <a:solidFill>
                  <a:srgbClr val="FF0000"/>
                </a:solidFill>
              </a:ln>
              <a:solidFill>
                <a:schemeClr val="tx2">
                  <a:lumMod val="50000"/>
                </a:schemeClr>
              </a:solidFill>
              <a:latin typeface="Algerian" pitchFamily="82" charset="0"/>
            </a:endParaRPr>
          </a:p>
        </p:txBody>
      </p:sp>
      <p:sp>
        <p:nvSpPr>
          <p:cNvPr id="4" name="TextBox 3"/>
          <p:cNvSpPr txBox="1"/>
          <p:nvPr/>
        </p:nvSpPr>
        <p:spPr>
          <a:xfrm>
            <a:off x="502920" y="3657600"/>
            <a:ext cx="7772400" cy="2677656"/>
          </a:xfrm>
          <a:prstGeom prst="rect">
            <a:avLst/>
          </a:prstGeom>
          <a:noFill/>
        </p:spPr>
        <p:txBody>
          <a:bodyPr wrap="square" rtlCol="0">
            <a:spAutoFit/>
          </a:bodyPr>
          <a:lstStyle/>
          <a:p>
            <a:pPr marL="457200" indent="-457200">
              <a:buBlip>
                <a:blip r:embed="rId4"/>
              </a:buBlip>
            </a:pPr>
            <a:r>
              <a:rPr lang="en-US" sz="2800" dirty="0" smtClean="0">
                <a:ln>
                  <a:solidFill>
                    <a:srgbClr val="FF0000"/>
                  </a:solidFill>
                </a:ln>
                <a:solidFill>
                  <a:schemeClr val="tx2">
                    <a:lumMod val="50000"/>
                  </a:schemeClr>
                </a:solidFill>
                <a:latin typeface="Algerian" pitchFamily="82" charset="0"/>
              </a:rPr>
              <a:t>Child Seat Lower Anchorage </a:t>
            </a:r>
          </a:p>
          <a:p>
            <a:pPr marL="457200" indent="-457200">
              <a:buBlip>
                <a:blip r:embed="rId4"/>
              </a:buBlip>
            </a:pPr>
            <a:r>
              <a:rPr lang="en-US" sz="2800" dirty="0" smtClean="0">
                <a:ln>
                  <a:solidFill>
                    <a:srgbClr val="FF0000"/>
                  </a:solidFill>
                </a:ln>
                <a:solidFill>
                  <a:schemeClr val="tx2">
                    <a:lumMod val="50000"/>
                  </a:schemeClr>
                </a:solidFill>
                <a:latin typeface="Algerian" pitchFamily="82" charset="0"/>
              </a:rPr>
              <a:t>Adjustable Upper Belt - Front </a:t>
            </a:r>
          </a:p>
          <a:p>
            <a:pPr marL="457200" indent="-457200">
              <a:buBlip>
                <a:blip r:embed="rId4"/>
              </a:buBlip>
            </a:pPr>
            <a:r>
              <a:rPr lang="en-US" sz="2800" dirty="0" smtClean="0">
                <a:ln>
                  <a:solidFill>
                    <a:srgbClr val="FF0000"/>
                  </a:solidFill>
                </a:ln>
                <a:solidFill>
                  <a:schemeClr val="tx2">
                    <a:lumMod val="50000"/>
                  </a:schemeClr>
                </a:solidFill>
                <a:latin typeface="Algerian" pitchFamily="82" charset="0"/>
              </a:rPr>
              <a:t>Rear Center Lap/Shoulder Belt </a:t>
            </a:r>
          </a:p>
          <a:p>
            <a:pPr marL="457200" indent="-457200">
              <a:buBlip>
                <a:blip r:embed="rId4"/>
              </a:buBlip>
            </a:pPr>
            <a:r>
              <a:rPr lang="en-US" sz="2800" dirty="0" smtClean="0">
                <a:ln>
                  <a:solidFill>
                    <a:srgbClr val="FF0000"/>
                  </a:solidFill>
                </a:ln>
                <a:solidFill>
                  <a:schemeClr val="tx2">
                    <a:lumMod val="50000"/>
                  </a:schemeClr>
                </a:solidFill>
                <a:latin typeface="Algerian" pitchFamily="82" charset="0"/>
              </a:rPr>
              <a:t>Advanced Air Bag Features </a:t>
            </a:r>
          </a:p>
          <a:p>
            <a:pPr marL="457200" indent="-457200">
              <a:buBlip>
                <a:blip r:embed="rId4"/>
              </a:buBlip>
            </a:pPr>
            <a:r>
              <a:rPr lang="en-US" sz="2800" dirty="0" smtClean="0">
                <a:ln>
                  <a:solidFill>
                    <a:srgbClr val="FF0000"/>
                  </a:solidFill>
                </a:ln>
                <a:solidFill>
                  <a:schemeClr val="tx2">
                    <a:lumMod val="50000"/>
                  </a:schemeClr>
                </a:solidFill>
                <a:latin typeface="Algerian" pitchFamily="82" charset="0"/>
              </a:rPr>
              <a:t>Dynamic Head Restraint</a:t>
            </a:r>
          </a:p>
          <a:p>
            <a:pPr marL="457200" indent="-457200">
              <a:buBlip>
                <a:blip r:embed="rId4"/>
              </a:buBlip>
            </a:pPr>
            <a:endParaRPr lang="en-US" sz="2800" dirty="0" smtClean="0"/>
          </a:p>
        </p:txBody>
      </p:sp>
    </p:spTree>
    <p:custDataLst>
      <p:tags r:id="rId1"/>
    </p:custDataLst>
    <p:extLst>
      <p:ext uri="{BB962C8B-B14F-4D97-AF65-F5344CB8AC3E}">
        <p14:creationId xmlns:p14="http://schemas.microsoft.com/office/powerpoint/2010/main" val="637041963"/>
      </p:ext>
    </p:extLst>
  </p:cSld>
  <p:clrMapOvr>
    <a:masterClrMapping/>
  </p:clrMapOvr>
  <mc:AlternateContent xmlns:mc="http://schemas.openxmlformats.org/markup-compatibility/2006">
    <mc:Choice xmlns:p14="http://schemas.microsoft.com/office/powerpoint/2010/main" Requires="p14">
      <p:transition spd="slow" advTm="26610">
        <p14:flash/>
      </p:transition>
    </mc:Choice>
    <mc:Fallback>
      <p:transition spd="slow" advTm="2661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barn(inVertical)">
                                      <p:cBhvr>
                                        <p:cTn id="13" dur="500"/>
                                        <p:tgtEl>
                                          <p:spTgt spid="4">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circle(in)">
                                      <p:cBhvr>
                                        <p:cTn id="18" dur="2000"/>
                                        <p:tgtEl>
                                          <p:spTgt spid="4">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fade">
                                      <p:cBhvr>
                                        <p:cTn id="23" dur="2000"/>
                                        <p:tgtEl>
                                          <p:spTgt spid="4">
                                            <p:txEl>
                                              <p:pRg st="3" end="3"/>
                                            </p:txEl>
                                          </p:spTgt>
                                        </p:tgtEl>
                                      </p:cBhvr>
                                    </p:animEffect>
                                    <p:anim calcmode="lin" valueType="num">
                                      <p:cBhvr>
                                        <p:cTn id="24" dur="2000" fill="hold"/>
                                        <p:tgtEl>
                                          <p:spTgt spid="4">
                                            <p:txEl>
                                              <p:pRg st="3" end="3"/>
                                            </p:txEl>
                                          </p:spTgt>
                                        </p:tgtEl>
                                        <p:attrNameLst>
                                          <p:attrName>ppt_w</p:attrName>
                                        </p:attrNameLst>
                                      </p:cBhvr>
                                      <p:tavLst>
                                        <p:tav tm="0" fmla="#ppt_w*sin(2.5*pi*$)">
                                          <p:val>
                                            <p:fltVal val="0"/>
                                          </p:val>
                                        </p:tav>
                                        <p:tav tm="100000">
                                          <p:val>
                                            <p:fltVal val="1"/>
                                          </p:val>
                                        </p:tav>
                                      </p:tavLst>
                                    </p:anim>
                                    <p:anim calcmode="lin" valueType="num">
                                      <p:cBhvr>
                                        <p:cTn id="25" dur="2000" fill="hold"/>
                                        <p:tgtEl>
                                          <p:spTgt spid="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wipe(down)">
                                      <p:cBhvr>
                                        <p:cTn id="3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60">
          <a:fgClr>
            <a:schemeClr val="accent5">
              <a:lumMod val="75000"/>
            </a:schemeClr>
          </a:fgClr>
          <a:bgClr>
            <a:schemeClr val="tx1"/>
          </a:bgClr>
        </a:pattFill>
        <a:effectLst/>
      </p:bgPr>
    </p:bg>
    <p:spTree>
      <p:nvGrpSpPr>
        <p:cNvPr id="1" name=""/>
        <p:cNvGrpSpPr/>
        <p:nvPr/>
      </p:nvGrpSpPr>
      <p:grpSpPr>
        <a:xfrm>
          <a:off x="0" y="0"/>
          <a:ext cx="0" cy="0"/>
          <a:chOff x="0" y="0"/>
          <a:chExt cx="0" cy="0"/>
        </a:xfrm>
      </p:grpSpPr>
      <p:sp>
        <p:nvSpPr>
          <p:cNvPr id="5" name="TextBox 4"/>
          <p:cNvSpPr txBox="1"/>
          <p:nvPr/>
        </p:nvSpPr>
        <p:spPr>
          <a:xfrm>
            <a:off x="947058" y="1524000"/>
            <a:ext cx="7467600" cy="1077218"/>
          </a:xfrm>
          <a:prstGeom prst="rect">
            <a:avLst/>
          </a:prstGeom>
          <a:noFill/>
        </p:spPr>
        <p:txBody>
          <a:bodyPr wrap="square" rtlCol="0">
            <a:spAutoFit/>
          </a:bodyPr>
          <a:lstStyle/>
          <a:p>
            <a:r>
              <a:rPr lang="en-US" sz="3200" b="1" dirty="0" smtClean="0">
                <a:ln>
                  <a:solidFill>
                    <a:schemeClr val="tx1"/>
                  </a:solidFill>
                </a:ln>
                <a:effectLst>
                  <a:glow rad="228600">
                    <a:schemeClr val="accent5">
                      <a:satMod val="175000"/>
                      <a:alpha val="40000"/>
                    </a:schemeClr>
                  </a:glow>
                </a:effectLst>
                <a:latin typeface="Amienne" pitchFamily="82" charset="0"/>
              </a:rPr>
              <a:t>The VW Bug Is equipped with lots of great technology and entertainment. Listed below are some of its features:</a:t>
            </a:r>
            <a:endParaRPr lang="en-US" sz="3200" b="1" dirty="0">
              <a:ln>
                <a:solidFill>
                  <a:schemeClr val="tx1"/>
                </a:solidFill>
              </a:ln>
              <a:effectLst>
                <a:glow rad="228600">
                  <a:schemeClr val="accent5">
                    <a:satMod val="175000"/>
                    <a:alpha val="40000"/>
                  </a:schemeClr>
                </a:glow>
              </a:effectLst>
              <a:latin typeface="Amienne" pitchFamily="82" charset="0"/>
            </a:endParaRPr>
          </a:p>
        </p:txBody>
      </p:sp>
      <p:sp>
        <p:nvSpPr>
          <p:cNvPr id="7" name="TextBox 6"/>
          <p:cNvSpPr txBox="1"/>
          <p:nvPr/>
        </p:nvSpPr>
        <p:spPr>
          <a:xfrm>
            <a:off x="953278" y="2743200"/>
            <a:ext cx="7620000" cy="1077218"/>
          </a:xfrm>
          <a:prstGeom prst="rect">
            <a:avLst/>
          </a:prstGeom>
          <a:noFill/>
        </p:spPr>
        <p:txBody>
          <a:bodyPr wrap="square" rtlCol="0">
            <a:spAutoFit/>
          </a:bodyPr>
          <a:lstStyle/>
          <a:p>
            <a:r>
              <a:rPr lang="en-US" sz="3200" b="1" dirty="0" smtClean="0">
                <a:ln>
                  <a:solidFill>
                    <a:schemeClr val="tx1"/>
                  </a:solidFill>
                </a:ln>
                <a:effectLst>
                  <a:glow rad="228600">
                    <a:schemeClr val="accent5">
                      <a:satMod val="175000"/>
                      <a:alpha val="40000"/>
                    </a:schemeClr>
                  </a:glow>
                </a:effectLst>
                <a:latin typeface="Amienne" pitchFamily="82" charset="0"/>
              </a:rPr>
              <a:t>Touchscreen navigation, Premium audio system, Bluetooth technology, MDI with i</a:t>
            </a:r>
            <a:r>
              <a:rPr lang="en-US" sz="3200" b="1" dirty="0">
                <a:ln>
                  <a:solidFill>
                    <a:schemeClr val="tx1"/>
                  </a:solidFill>
                </a:ln>
                <a:effectLst>
                  <a:glow rad="228600">
                    <a:schemeClr val="accent5">
                      <a:satMod val="175000"/>
                      <a:alpha val="40000"/>
                    </a:schemeClr>
                  </a:glow>
                </a:effectLst>
                <a:latin typeface="Amienne" pitchFamily="82" charset="0"/>
              </a:rPr>
              <a:t>P</a:t>
            </a:r>
            <a:r>
              <a:rPr lang="en-US" sz="3200" b="1" dirty="0" smtClean="0">
                <a:ln>
                  <a:solidFill>
                    <a:schemeClr val="tx1"/>
                  </a:solidFill>
                </a:ln>
                <a:effectLst>
                  <a:glow rad="228600">
                    <a:schemeClr val="accent5">
                      <a:satMod val="175000"/>
                      <a:alpha val="40000"/>
                    </a:schemeClr>
                  </a:glow>
                </a:effectLst>
                <a:latin typeface="Amienne" pitchFamily="82" charset="0"/>
              </a:rPr>
              <a:t>od cable, multi-function sport steering wheel.</a:t>
            </a:r>
            <a:endParaRPr lang="en-US" sz="3200" b="1" dirty="0">
              <a:ln>
                <a:solidFill>
                  <a:schemeClr val="tx1"/>
                </a:solidFill>
              </a:ln>
              <a:effectLst>
                <a:glow rad="228600">
                  <a:schemeClr val="accent5">
                    <a:satMod val="175000"/>
                    <a:alpha val="40000"/>
                  </a:schemeClr>
                </a:glow>
              </a:effectLst>
              <a:latin typeface="Amienne" pitchFamily="82" charset="0"/>
            </a:endParaRPr>
          </a:p>
        </p:txBody>
      </p:sp>
      <p:sp>
        <p:nvSpPr>
          <p:cNvPr id="8" name="TextBox 7"/>
          <p:cNvSpPr txBox="1"/>
          <p:nvPr/>
        </p:nvSpPr>
        <p:spPr>
          <a:xfrm>
            <a:off x="957943" y="3995678"/>
            <a:ext cx="8153400" cy="2862322"/>
          </a:xfrm>
          <a:prstGeom prst="rect">
            <a:avLst/>
          </a:prstGeom>
          <a:noFill/>
        </p:spPr>
        <p:txBody>
          <a:bodyPr wrap="square" rtlCol="0">
            <a:spAutoFit/>
          </a:bodyPr>
          <a:lstStyle/>
          <a:p>
            <a:r>
              <a:rPr lang="en-US" sz="3600" b="1" dirty="0" smtClean="0">
                <a:ln>
                  <a:solidFill>
                    <a:schemeClr val="tx1"/>
                  </a:solidFill>
                </a:ln>
                <a:effectLst>
                  <a:glow rad="228600">
                    <a:schemeClr val="accent5">
                      <a:satMod val="175000"/>
                      <a:alpha val="40000"/>
                    </a:schemeClr>
                  </a:glow>
                </a:effectLst>
                <a:latin typeface="Amienne" pitchFamily="82" charset="0"/>
              </a:rPr>
              <a:t>These features are important to me because they all allow me to be comfortable in my own car. These features also help me to be safe while driving. The new technology is important for an efficient car and it is important that the features are up-to date so that I am getting the most out of my money. </a:t>
            </a:r>
            <a:endParaRPr lang="en-US" sz="3600" b="1" dirty="0">
              <a:ln>
                <a:solidFill>
                  <a:schemeClr val="tx1"/>
                </a:solidFill>
              </a:ln>
              <a:effectLst>
                <a:glow rad="228600">
                  <a:schemeClr val="accent5">
                    <a:satMod val="175000"/>
                    <a:alpha val="40000"/>
                  </a:schemeClr>
                </a:glow>
              </a:effectLst>
              <a:latin typeface="Amienne" pitchFamily="82" charset="0"/>
            </a:endParaRPr>
          </a:p>
        </p:txBody>
      </p:sp>
      <p:sp>
        <p:nvSpPr>
          <p:cNvPr id="9" name="Rectangle 8"/>
          <p:cNvSpPr/>
          <p:nvPr/>
        </p:nvSpPr>
        <p:spPr>
          <a:xfrm>
            <a:off x="1371600" y="65467"/>
            <a:ext cx="6820137" cy="1323439"/>
          </a:xfrm>
          <a:prstGeom prst="rect">
            <a:avLst/>
          </a:prstGeom>
          <a:noFill/>
        </p:spPr>
        <p:txBody>
          <a:bodyPr wrap="none" lIns="91440" tIns="45720" rIns="91440" bIns="45720">
            <a:spAutoFit/>
          </a:bodyPr>
          <a:lstStyle/>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Technology and Entertainment </a:t>
            </a:r>
          </a:p>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Features of the VW Bug</a:t>
            </a:r>
            <a:endParaRPr lang="en-US"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ustDataLst>
      <p:tags r:id="rId1"/>
    </p:custDataLst>
    <p:extLst>
      <p:ext uri="{BB962C8B-B14F-4D97-AF65-F5344CB8AC3E}">
        <p14:creationId xmlns:p14="http://schemas.microsoft.com/office/powerpoint/2010/main" val="3424509053"/>
      </p:ext>
    </p:extLst>
  </p:cSld>
  <p:clrMapOvr>
    <a:masterClrMapping/>
  </p:clrMapOvr>
  <p:transition spd="slow" advTm="3382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4" presetClass="emph" presetSubtype="0" fill="hold" grpId="0" nodeType="click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7"/>
                                        </p:tgtEl>
                                        <p:attrNameLst>
                                          <p:attrName>ppt_x</p:attrName>
                                          <p:attrName>ppt_y</p:attrName>
                                        </p:attrNameLst>
                                      </p:cBhvr>
                                    </p:animMotion>
                                    <p:animRot by="1500000">
                                      <p:cBhvr>
                                        <p:cTn id="11" dur="125" fill="hold">
                                          <p:stCondLst>
                                            <p:cond delay="0"/>
                                          </p:stCondLst>
                                        </p:cTn>
                                        <p:tgtEl>
                                          <p:spTgt spid="7"/>
                                        </p:tgtEl>
                                        <p:attrNameLst>
                                          <p:attrName>r</p:attrName>
                                        </p:attrNameLst>
                                      </p:cBhvr>
                                    </p:animRot>
                                    <p:animRot by="-1500000">
                                      <p:cBhvr>
                                        <p:cTn id="12" dur="125" fill="hold">
                                          <p:stCondLst>
                                            <p:cond delay="125"/>
                                          </p:stCondLst>
                                        </p:cTn>
                                        <p:tgtEl>
                                          <p:spTgt spid="7"/>
                                        </p:tgtEl>
                                        <p:attrNameLst>
                                          <p:attrName>r</p:attrName>
                                        </p:attrNameLst>
                                      </p:cBhvr>
                                    </p:animRot>
                                    <p:animRot by="-1500000">
                                      <p:cBhvr>
                                        <p:cTn id="13" dur="125" fill="hold">
                                          <p:stCondLst>
                                            <p:cond delay="250"/>
                                          </p:stCondLst>
                                        </p:cTn>
                                        <p:tgtEl>
                                          <p:spTgt spid="7"/>
                                        </p:tgtEl>
                                        <p:attrNameLst>
                                          <p:attrName>r</p:attrName>
                                        </p:attrNameLst>
                                      </p:cBhvr>
                                    </p:animRot>
                                    <p:animRot by="1500000">
                                      <p:cBhvr>
                                        <p:cTn id="14" dur="125" fill="hold">
                                          <p:stCondLst>
                                            <p:cond delay="375"/>
                                          </p:stCondLst>
                                        </p:cTn>
                                        <p:tgtEl>
                                          <p:spTgt spid="7"/>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8">
                                            <p:txEl>
                                              <p:pRg st="0" end="0"/>
                                            </p:txEl>
                                          </p:spTgt>
                                        </p:tgtEl>
                                      </p:cBhvr>
                                    </p:animEffect>
                                    <p:animScale>
                                      <p:cBhvr>
                                        <p:cTn id="19" dur="250" autoRev="1" fill="hold"/>
                                        <p:tgtEl>
                                          <p:spTgt spid="8">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10">
          <a:fgClr>
            <a:srgbClr val="093CE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yington" pitchFamily="2" charset="0"/>
              </a:rPr>
              <a:t>Specifications of the VW Bug</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Byington" pitchFamily="2" charset="0"/>
            </a:endParaRPr>
          </a:p>
        </p:txBody>
      </p:sp>
      <p:sp>
        <p:nvSpPr>
          <p:cNvPr id="3" name="Content Placeholder 2"/>
          <p:cNvSpPr>
            <a:spLocks noGrp="1"/>
          </p:cNvSpPr>
          <p:nvPr>
            <p:ph idx="1"/>
          </p:nvPr>
        </p:nvSpPr>
        <p:spPr/>
        <p:txBody>
          <a:bodyPr/>
          <a:lstStyle/>
          <a:p>
            <a:r>
              <a:rPr lang="en-US" dirty="0" smtClean="0">
                <a:solidFill>
                  <a:schemeClr val="tx2">
                    <a:lumMod val="50000"/>
                  </a:schemeClr>
                </a:solidFill>
                <a:latin typeface="Byington" pitchFamily="2" charset="0"/>
              </a:rPr>
              <a:t>The VW Bug is has DSG performance transmission that increases fuel efficiency. The engine is a 2.0L TSI engine, that has 200 horsepower. The maximum cargo capacity is 4 people in the Bug at a time.</a:t>
            </a:r>
            <a:endParaRPr lang="en-US" dirty="0">
              <a:solidFill>
                <a:schemeClr val="tx2">
                  <a:lumMod val="50000"/>
                </a:schemeClr>
              </a:solidFill>
              <a:latin typeface="Byington" pitchFamily="2" charset="0"/>
            </a:endParaRPr>
          </a:p>
        </p:txBody>
      </p:sp>
      <p:sp>
        <p:nvSpPr>
          <p:cNvPr id="4" name="TextBox 3"/>
          <p:cNvSpPr txBox="1"/>
          <p:nvPr/>
        </p:nvSpPr>
        <p:spPr>
          <a:xfrm>
            <a:off x="3276600" y="1295400"/>
            <a:ext cx="184731" cy="369332"/>
          </a:xfrm>
          <a:prstGeom prst="rect">
            <a:avLst/>
          </a:prstGeom>
          <a:noFill/>
        </p:spPr>
        <p:txBody>
          <a:bodyPr wrap="none" rtlCol="0">
            <a:spAutoFit/>
          </a:bodyPr>
          <a:lstStyle/>
          <a:p>
            <a:endParaRPr lang="en-US" dirty="0"/>
          </a:p>
        </p:txBody>
      </p:sp>
    </p:spTree>
    <p:custDataLst>
      <p:tags r:id="rId1"/>
    </p:custDataLst>
    <p:extLst>
      <p:ext uri="{BB962C8B-B14F-4D97-AF65-F5344CB8AC3E}">
        <p14:creationId xmlns:p14="http://schemas.microsoft.com/office/powerpoint/2010/main" val="3310896125"/>
      </p:ext>
    </p:extLst>
  </p:cSld>
  <p:clrMapOvr>
    <a:masterClrMapping/>
  </p:clrMapOvr>
  <p:transition spd="slow" advTm="14303">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00"/>
            </a:gs>
            <a:gs pos="29000">
              <a:srgbClr val="FFC000"/>
            </a:gs>
            <a:gs pos="100000">
              <a:srgbClr val="FF6600"/>
            </a:gs>
          </a:gsLst>
          <a:lin ang="5400000" scaled="0"/>
        </a:gradFill>
        <a:effectLst/>
      </p:bgPr>
    </p:bg>
    <p:spTree>
      <p:nvGrpSpPr>
        <p:cNvPr id="1" name=""/>
        <p:cNvGrpSpPr/>
        <p:nvPr/>
      </p:nvGrpSpPr>
      <p:grpSpPr>
        <a:xfrm>
          <a:off x="0" y="0"/>
          <a:ext cx="0" cy="0"/>
          <a:chOff x="0" y="0"/>
          <a:chExt cx="0" cy="0"/>
        </a:xfrm>
      </p:grpSpPr>
      <p:sp>
        <p:nvSpPr>
          <p:cNvPr id="2" name="TextBox 1"/>
          <p:cNvSpPr txBox="1"/>
          <p:nvPr/>
        </p:nvSpPr>
        <p:spPr>
          <a:xfrm>
            <a:off x="990600" y="190887"/>
            <a:ext cx="7467600" cy="2585323"/>
          </a:xfrm>
          <a:prstGeom prst="rect">
            <a:avLst/>
          </a:prstGeom>
          <a:noFill/>
        </p:spPr>
        <p:txBody>
          <a:bodyPr wrap="square" rtlCol="0">
            <a:spAutoFit/>
          </a:bodyPr>
          <a:lstStyle/>
          <a:p>
            <a:pPr algn="ctr"/>
            <a:r>
              <a:rPr lang="en-US" sz="5400" dirty="0" smtClean="0">
                <a:ln>
                  <a:solidFill>
                    <a:schemeClr val="tx2">
                      <a:lumMod val="20000"/>
                      <a:lumOff val="80000"/>
                    </a:schemeClr>
                  </a:solidFill>
                </a:ln>
                <a:solidFill>
                  <a:schemeClr val="tx2">
                    <a:lumMod val="75000"/>
                  </a:schemeClr>
                </a:solidFill>
                <a:latin typeface="Tekton Pro Ext" pitchFamily="34" charset="0"/>
              </a:rPr>
              <a:t>City vs. Highway Miles Per Gallon of the VW Bug</a:t>
            </a:r>
            <a:endParaRPr lang="en-US" sz="5400" dirty="0">
              <a:ln>
                <a:solidFill>
                  <a:schemeClr val="tx2">
                    <a:lumMod val="20000"/>
                    <a:lumOff val="80000"/>
                  </a:schemeClr>
                </a:solidFill>
              </a:ln>
              <a:solidFill>
                <a:schemeClr val="tx2">
                  <a:lumMod val="75000"/>
                </a:schemeClr>
              </a:solidFill>
              <a:latin typeface="Tekton Pro Ext" pitchFamily="34" charset="0"/>
            </a:endParaRPr>
          </a:p>
        </p:txBody>
      </p:sp>
      <p:sp>
        <p:nvSpPr>
          <p:cNvPr id="3" name="TextBox 2"/>
          <p:cNvSpPr txBox="1"/>
          <p:nvPr/>
        </p:nvSpPr>
        <p:spPr>
          <a:xfrm>
            <a:off x="304800" y="2743553"/>
            <a:ext cx="5562600" cy="1077218"/>
          </a:xfrm>
          <a:prstGeom prst="rect">
            <a:avLst/>
          </a:prstGeom>
          <a:noFill/>
        </p:spPr>
        <p:txBody>
          <a:bodyPr wrap="square" rtlCol="0">
            <a:spAutoFit/>
          </a:bodyPr>
          <a:lstStyle/>
          <a:p>
            <a:r>
              <a:rPr lang="en-US" sz="3200" b="1" dirty="0" smtClean="0">
                <a:ln>
                  <a:solidFill>
                    <a:schemeClr val="tx2">
                      <a:lumMod val="20000"/>
                      <a:lumOff val="80000"/>
                    </a:schemeClr>
                  </a:solidFill>
                </a:ln>
                <a:solidFill>
                  <a:schemeClr val="tx2">
                    <a:lumMod val="75000"/>
                  </a:schemeClr>
                </a:solidFill>
                <a:latin typeface="Tekton Pro Ext" pitchFamily="34" charset="0"/>
              </a:rPr>
              <a:t>City MPG: 22</a:t>
            </a:r>
          </a:p>
          <a:p>
            <a:r>
              <a:rPr lang="en-US" sz="3200" b="1" dirty="0" smtClean="0">
                <a:ln>
                  <a:solidFill>
                    <a:schemeClr val="tx2">
                      <a:lumMod val="20000"/>
                      <a:lumOff val="80000"/>
                    </a:schemeClr>
                  </a:solidFill>
                </a:ln>
                <a:solidFill>
                  <a:schemeClr val="tx2">
                    <a:lumMod val="75000"/>
                  </a:schemeClr>
                </a:solidFill>
                <a:latin typeface="Tekton Pro Ext" pitchFamily="34" charset="0"/>
              </a:rPr>
              <a:t>Highway MPG: 31</a:t>
            </a:r>
            <a:endParaRPr lang="en-US" sz="3200" b="1" dirty="0">
              <a:ln>
                <a:solidFill>
                  <a:schemeClr val="tx2">
                    <a:lumMod val="20000"/>
                    <a:lumOff val="80000"/>
                  </a:schemeClr>
                </a:solidFill>
              </a:ln>
              <a:solidFill>
                <a:schemeClr val="tx2">
                  <a:lumMod val="75000"/>
                </a:schemeClr>
              </a:solidFill>
              <a:latin typeface="Tekton Pro Ext" pitchFamily="34" charset="0"/>
            </a:endParaRPr>
          </a:p>
        </p:txBody>
      </p:sp>
      <p:sp>
        <p:nvSpPr>
          <p:cNvPr id="4" name="TextBox 3"/>
          <p:cNvSpPr txBox="1"/>
          <p:nvPr/>
        </p:nvSpPr>
        <p:spPr>
          <a:xfrm>
            <a:off x="304800" y="3962400"/>
            <a:ext cx="8991600" cy="1569660"/>
          </a:xfrm>
          <a:prstGeom prst="rect">
            <a:avLst/>
          </a:prstGeom>
          <a:noFill/>
        </p:spPr>
        <p:txBody>
          <a:bodyPr wrap="square" rtlCol="0">
            <a:spAutoFit/>
          </a:bodyPr>
          <a:lstStyle/>
          <a:p>
            <a:r>
              <a:rPr lang="en-US" sz="3100" b="1" dirty="0" smtClean="0">
                <a:ln>
                  <a:solidFill>
                    <a:schemeClr val="tx2">
                      <a:lumMod val="20000"/>
                      <a:lumOff val="80000"/>
                    </a:schemeClr>
                  </a:solidFill>
                </a:ln>
                <a:solidFill>
                  <a:schemeClr val="tx2">
                    <a:lumMod val="75000"/>
                  </a:schemeClr>
                </a:solidFill>
                <a:latin typeface="Tekton Pro Ext" pitchFamily="34" charset="0"/>
              </a:rPr>
              <a:t>Average price per gallon of gas: $ 3.40 </a:t>
            </a:r>
          </a:p>
          <a:p>
            <a:r>
              <a:rPr lang="en-US" sz="3100" b="1" dirty="0" smtClean="0">
                <a:ln>
                  <a:solidFill>
                    <a:schemeClr val="tx2">
                      <a:lumMod val="20000"/>
                      <a:lumOff val="80000"/>
                    </a:schemeClr>
                  </a:solidFill>
                </a:ln>
                <a:solidFill>
                  <a:schemeClr val="tx2">
                    <a:lumMod val="75000"/>
                  </a:schemeClr>
                </a:solidFill>
                <a:latin typeface="Tekton Pro Ext" pitchFamily="34" charset="0"/>
              </a:rPr>
              <a:t>Average miles per week I drive: 225</a:t>
            </a:r>
          </a:p>
          <a:p>
            <a:r>
              <a:rPr lang="en-US" sz="3100" b="1" dirty="0" smtClean="0">
                <a:ln>
                  <a:solidFill>
                    <a:schemeClr val="tx2">
                      <a:lumMod val="20000"/>
                      <a:lumOff val="80000"/>
                    </a:schemeClr>
                  </a:solidFill>
                </a:ln>
                <a:solidFill>
                  <a:schemeClr val="tx2">
                    <a:lumMod val="75000"/>
                  </a:schemeClr>
                </a:solidFill>
                <a:latin typeface="Tekton Pro Ext" pitchFamily="34" charset="0"/>
              </a:rPr>
              <a:t>Total weekly gas bills: $35.55</a:t>
            </a:r>
            <a:endParaRPr lang="en-US" sz="3100" b="1" dirty="0">
              <a:ln>
                <a:solidFill>
                  <a:schemeClr val="tx2">
                    <a:lumMod val="20000"/>
                    <a:lumOff val="80000"/>
                  </a:schemeClr>
                </a:solidFill>
              </a:ln>
              <a:solidFill>
                <a:schemeClr val="tx2">
                  <a:lumMod val="75000"/>
                </a:schemeClr>
              </a:solidFill>
              <a:latin typeface="Tekton Pro Ext"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7975" y="5638800"/>
            <a:ext cx="1858736" cy="929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954405613"/>
      </p:ext>
    </p:extLst>
  </p:cSld>
  <p:clrMapOvr>
    <a:masterClrMapping/>
  </p:clrMapOvr>
  <mc:AlternateContent xmlns:mc="http://schemas.openxmlformats.org/markup-compatibility/2006">
    <mc:Choice xmlns:p14="http://schemas.microsoft.com/office/powerpoint/2010/main" Requires="p14">
      <p:transition spd="slow" p14:dur="800" advTm="15623">
        <p:circle/>
      </p:transition>
    </mc:Choice>
    <mc:Fallback>
      <p:transition spd="slow" advTm="15623">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6" name="Rectangle 5"/>
          <p:cNvSpPr/>
          <p:nvPr/>
        </p:nvSpPr>
        <p:spPr>
          <a:xfrm>
            <a:off x="304800" y="2819400"/>
            <a:ext cx="8361071" cy="1754326"/>
          </a:xfrm>
          <a:prstGeom prst="rect">
            <a:avLst/>
          </a:prstGeom>
          <a:noFill/>
        </p:spPr>
        <p:txBody>
          <a:bodyPr wrap="none" lIns="91440" tIns="45720" rIns="91440" bIns="45720">
            <a:spAutoFit/>
          </a:bodyPr>
          <a:lstStyle/>
          <a:p>
            <a:pPr algn="ctr"/>
            <a:r>
              <a:rPr 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 am considering buying this car because </a:t>
            </a:r>
          </a:p>
          <a:p>
            <a:pPr algn="ctr"/>
            <a:r>
              <a:rPr 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of the good reviews and the safety. </a:t>
            </a:r>
          </a:p>
          <a:p>
            <a:pPr algn="ctr"/>
            <a:r>
              <a:rPr 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The design is very sleek and it drives well</a:t>
            </a:r>
            <a:r>
              <a:rPr lang="en-US" sz="105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en-US" sz="105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8" name="Rectangle 7"/>
          <p:cNvSpPr/>
          <p:nvPr/>
        </p:nvSpPr>
        <p:spPr>
          <a:xfrm>
            <a:off x="609600" y="304800"/>
            <a:ext cx="7467600" cy="2123658"/>
          </a:xfrm>
          <a:prstGeom prst="rect">
            <a:avLst/>
          </a:prstGeom>
          <a:noFill/>
        </p:spPr>
        <p:txBody>
          <a:bodyPr wrap="square" lIns="91440" tIns="45720" rIns="91440" bIns="45720">
            <a:spAutoFit/>
          </a:bodyPr>
          <a:lstStyle/>
          <a:p>
            <a:pPr algn="ctr"/>
            <a:r>
              <a:rPr lang="en-US" sz="6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Now let’s look at the</a:t>
            </a:r>
          </a:p>
          <a:p>
            <a:pPr algn="ctr"/>
            <a:r>
              <a:rPr lang="en-US" sz="6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Chevy </a:t>
            </a:r>
            <a:r>
              <a:rPr lang="en-US" sz="6600" b="1" cap="none" spc="0" dirty="0" err="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Cruze</a:t>
            </a:r>
            <a:r>
              <a:rPr lang="en-US" sz="6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endParaRPr lang="en-US" sz="6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4584612"/>
            <a:ext cx="320623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MS910219088[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7772400" y="5943600"/>
            <a:ext cx="609600" cy="609600"/>
          </a:xfrm>
          <a:prstGeom prst="rect">
            <a:avLst/>
          </a:prstGeom>
          <a:ln w="76200">
            <a:solidFill>
              <a:srgbClr val="FF6600"/>
            </a:solidFill>
          </a:ln>
        </p:spPr>
      </p:pic>
    </p:spTree>
    <p:custDataLst>
      <p:tags r:id="rId1"/>
    </p:custDataLst>
    <p:extLst>
      <p:ext uri="{BB962C8B-B14F-4D97-AF65-F5344CB8AC3E}">
        <p14:creationId xmlns:p14="http://schemas.microsoft.com/office/powerpoint/2010/main" val="2200475588"/>
      </p:ext>
    </p:extLst>
  </p:cSld>
  <p:clrMapOvr>
    <a:masterClrMapping/>
  </p:clrMapOvr>
  <p:transition spd="slow" advTm="13057">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1" presetClass="mediacall" presetSubtype="0" fill="hold" nodeType="afterEffect">
                                  <p:stCondLst>
                                    <p:cond delay="0"/>
                                  </p:stCondLst>
                                  <p:childTnLst>
                                    <p:cmd type="call" cmd="playFrom(0.0)">
                                      <p:cBhvr>
                                        <p:cTn id="12" dur="8361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3" fill="hold" display="0">
                  <p:stCondLst>
                    <p:cond delay="indefinite"/>
                  </p:stCondLst>
                  <p:endCondLst>
                    <p:cond evt="onStopAudio" delay="0">
                      <p:tgtEl>
                        <p:sldTgt/>
                      </p:tgtEl>
                    </p:cond>
                  </p:endCondLst>
                </p:cTn>
                <p:tgtEl>
                  <p:spTgt spid="10"/>
                </p:tgtEl>
              </p:cMediaNode>
            </p:audio>
          </p:childTnLst>
        </p:cTn>
      </p:par>
    </p:tnLst>
  </p:timing>
  <p:extLst>
    <p:ext uri="{E180D4A7-C9FB-4DFB-919C-405C955672EB}">
      <p14:showEvtLst xmlns:p14="http://schemas.microsoft.com/office/powerpoint/2010/main">
        <p14:playEvt time="11358" objId="10"/>
        <p14:stopEvt time="13057" objId="1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Autofit/>
          </a:bodyPr>
          <a:lstStyle/>
          <a:p>
            <a:r>
              <a:rPr lang="en-US" dirty="0" smtClean="0">
                <a:ln>
                  <a:solidFill>
                    <a:srgbClr val="92D050"/>
                  </a:solidFill>
                </a:ln>
                <a:effectLst>
                  <a:glow rad="228600">
                    <a:schemeClr val="accent3">
                      <a:satMod val="175000"/>
                      <a:alpha val="40000"/>
                    </a:schemeClr>
                  </a:glow>
                </a:effectLst>
                <a:latin typeface="Baveuse" pitchFamily="2" charset="0"/>
              </a:rPr>
              <a:t>Safety Features of the Chevy </a:t>
            </a:r>
            <a:r>
              <a:rPr lang="en-US" dirty="0" err="1" smtClean="0">
                <a:ln>
                  <a:solidFill>
                    <a:srgbClr val="92D050"/>
                  </a:solidFill>
                </a:ln>
                <a:effectLst>
                  <a:glow rad="228600">
                    <a:schemeClr val="accent3">
                      <a:satMod val="175000"/>
                      <a:alpha val="40000"/>
                    </a:schemeClr>
                  </a:glow>
                </a:effectLst>
                <a:latin typeface="Baveuse" pitchFamily="2" charset="0"/>
              </a:rPr>
              <a:t>Cruze</a:t>
            </a:r>
            <a:endParaRPr lang="en-US" dirty="0">
              <a:ln>
                <a:solidFill>
                  <a:srgbClr val="92D050"/>
                </a:solidFill>
              </a:ln>
              <a:effectLst>
                <a:glow rad="228600">
                  <a:schemeClr val="accent3">
                    <a:satMod val="175000"/>
                    <a:alpha val="40000"/>
                  </a:schemeClr>
                </a:glow>
              </a:effectLst>
              <a:latin typeface="Baveuse" pitchFamily="2" charset="0"/>
            </a:endParaRPr>
          </a:p>
        </p:txBody>
      </p:sp>
      <p:sp>
        <p:nvSpPr>
          <p:cNvPr id="3" name="Content Placeholder 2"/>
          <p:cNvSpPr>
            <a:spLocks noGrp="1"/>
          </p:cNvSpPr>
          <p:nvPr>
            <p:ph idx="1"/>
          </p:nvPr>
        </p:nvSpPr>
        <p:spPr>
          <a:xfrm>
            <a:off x="381000" y="1828800"/>
            <a:ext cx="8229600" cy="1600200"/>
          </a:xfrm>
        </p:spPr>
        <p:txBody>
          <a:bodyPr>
            <a:noAutofit/>
          </a:bodyPr>
          <a:lstStyle/>
          <a:p>
            <a:r>
              <a:rPr lang="en-US" sz="2800" dirty="0" smtClean="0">
                <a:ln>
                  <a:solidFill>
                    <a:srgbClr val="92D050"/>
                  </a:solidFill>
                </a:ln>
                <a:latin typeface="Baveuse" pitchFamily="2" charset="0"/>
              </a:rPr>
              <a:t>The safety rating of the Chevy Cruse is a 4.5 out of 5. Below are some important safety features this car has:</a:t>
            </a:r>
            <a:endParaRPr lang="en-US" sz="2800" dirty="0">
              <a:ln>
                <a:solidFill>
                  <a:srgbClr val="92D050"/>
                </a:solidFill>
              </a:ln>
              <a:latin typeface="Baveuse" pitchFamily="2" charset="0"/>
            </a:endParaRPr>
          </a:p>
        </p:txBody>
      </p:sp>
      <p:sp>
        <p:nvSpPr>
          <p:cNvPr id="4" name="TextBox 3"/>
          <p:cNvSpPr txBox="1"/>
          <p:nvPr/>
        </p:nvSpPr>
        <p:spPr>
          <a:xfrm>
            <a:off x="762000" y="3810000"/>
            <a:ext cx="7467600" cy="2400657"/>
          </a:xfrm>
          <a:prstGeom prst="rect">
            <a:avLst/>
          </a:prstGeom>
          <a:noFill/>
        </p:spPr>
        <p:txBody>
          <a:bodyPr wrap="square" rtlCol="0">
            <a:spAutoFit/>
          </a:bodyPr>
          <a:lstStyle/>
          <a:p>
            <a:pPr marL="285750" indent="-285750">
              <a:lnSpc>
                <a:spcPct val="150000"/>
              </a:lnSpc>
              <a:buBlip>
                <a:blip r:embed="rId3"/>
              </a:buBlip>
            </a:pPr>
            <a:r>
              <a:rPr lang="en-US" sz="2000" dirty="0">
                <a:ln>
                  <a:solidFill>
                    <a:srgbClr val="92D050"/>
                  </a:solidFill>
                </a:ln>
                <a:latin typeface="Baveuse" pitchFamily="2" charset="0"/>
              </a:rPr>
              <a:t>10 standard air </a:t>
            </a:r>
            <a:r>
              <a:rPr lang="en-US" sz="2000" dirty="0" smtClean="0">
                <a:ln>
                  <a:solidFill>
                    <a:srgbClr val="92D050"/>
                  </a:solidFill>
                </a:ln>
                <a:latin typeface="Baveuse" pitchFamily="2" charset="0"/>
              </a:rPr>
              <a:t>bags</a:t>
            </a:r>
          </a:p>
          <a:p>
            <a:pPr marL="285750" indent="-285750">
              <a:lnSpc>
                <a:spcPct val="150000"/>
              </a:lnSpc>
              <a:buBlip>
                <a:blip r:embed="rId3"/>
              </a:buBlip>
            </a:pPr>
            <a:r>
              <a:rPr lang="en-US" sz="2000" dirty="0" smtClean="0">
                <a:ln>
                  <a:solidFill>
                    <a:srgbClr val="92D050"/>
                  </a:solidFill>
                </a:ln>
                <a:latin typeface="Baveuse" pitchFamily="2" charset="0"/>
              </a:rPr>
              <a:t>Four-wheel </a:t>
            </a:r>
            <a:r>
              <a:rPr lang="en-US" sz="2000" dirty="0">
                <a:ln>
                  <a:solidFill>
                    <a:srgbClr val="92D050"/>
                  </a:solidFill>
                </a:ln>
                <a:latin typeface="Baveuse" pitchFamily="2" charset="0"/>
              </a:rPr>
              <a:t>antilock brakes</a:t>
            </a:r>
          </a:p>
          <a:p>
            <a:pPr marL="285750" indent="-285750">
              <a:lnSpc>
                <a:spcPct val="150000"/>
              </a:lnSpc>
              <a:buBlip>
                <a:blip r:embed="rId3"/>
              </a:buBlip>
            </a:pPr>
            <a:r>
              <a:rPr lang="en-US" sz="2000" dirty="0" smtClean="0">
                <a:ln>
                  <a:solidFill>
                    <a:srgbClr val="92D050"/>
                  </a:solidFill>
                </a:ln>
                <a:latin typeface="Baveuse" pitchFamily="2" charset="0"/>
              </a:rPr>
              <a:t>On Star Directions</a:t>
            </a:r>
          </a:p>
          <a:p>
            <a:pPr marL="285750" indent="-285750">
              <a:lnSpc>
                <a:spcPct val="150000"/>
              </a:lnSpc>
              <a:buBlip>
                <a:blip r:embed="rId3"/>
              </a:buBlip>
            </a:pPr>
            <a:r>
              <a:rPr lang="en-US" sz="2000" dirty="0" smtClean="0">
                <a:ln>
                  <a:solidFill>
                    <a:srgbClr val="92D050"/>
                  </a:solidFill>
                </a:ln>
                <a:latin typeface="Baveuse" pitchFamily="2" charset="0"/>
              </a:rPr>
              <a:t>6 speed Manual Transmission</a:t>
            </a:r>
          </a:p>
          <a:p>
            <a:pPr marL="285750" indent="-285750">
              <a:lnSpc>
                <a:spcPct val="150000"/>
              </a:lnSpc>
              <a:buBlip>
                <a:blip r:embed="rId3"/>
              </a:buBlip>
            </a:pPr>
            <a:r>
              <a:rPr lang="en-US" sz="2000" dirty="0" smtClean="0">
                <a:ln>
                  <a:solidFill>
                    <a:srgbClr val="92D050"/>
                  </a:solidFill>
                </a:ln>
                <a:latin typeface="Baveuse" pitchFamily="2" charset="0"/>
              </a:rPr>
              <a:t>16 inch silver painted wheel covers</a:t>
            </a:r>
            <a:endParaRPr lang="en-US" sz="2000" dirty="0">
              <a:ln>
                <a:solidFill>
                  <a:srgbClr val="92D050"/>
                </a:solidFill>
              </a:ln>
              <a:latin typeface="Baveuse" pitchFamily="2" charset="0"/>
            </a:endParaRPr>
          </a:p>
        </p:txBody>
      </p:sp>
    </p:spTree>
    <p:custDataLst>
      <p:tags r:id="rId1"/>
    </p:custDataLst>
    <p:extLst>
      <p:ext uri="{BB962C8B-B14F-4D97-AF65-F5344CB8AC3E}">
        <p14:creationId xmlns:p14="http://schemas.microsoft.com/office/powerpoint/2010/main" val="911019987"/>
      </p:ext>
    </p:extLst>
  </p:cSld>
  <p:clrMapOvr>
    <a:masterClrMapping/>
  </p:clrMapOvr>
  <mc:AlternateContent xmlns:mc="http://schemas.openxmlformats.org/markup-compatibility/2006">
    <mc:Choice xmlns:p14="http://schemas.microsoft.com/office/powerpoint/2010/main" Requires="p14">
      <p:transition spd="slow" p14:dur="2000" advTm="22071"/>
    </mc:Choice>
    <mc:Fallback>
      <p:transition spd="slow" advTm="220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4">
                                            <p:txEl>
                                              <p:pRg st="1" end="1"/>
                                            </p:txEl>
                                          </p:spTgt>
                                        </p:tgtEl>
                                      </p:cBhvr>
                                      <p:by x="150000" y="150000"/>
                                    </p:animScale>
                                  </p:childTnLst>
                                </p:cTn>
                              </p:par>
                              <p:par>
                                <p:cTn id="11" presetID="27" presetClass="emph" presetSubtype="0" fill="remove" nodeType="withEffect">
                                  <p:stCondLst>
                                    <p:cond delay="0"/>
                                  </p:stCondLst>
                                  <p:childTnLst>
                                    <p:animClr clrSpc="rgb" dir="cw">
                                      <p:cBhvr override="childStyle">
                                        <p:cTn id="12" dur="250" autoRev="1" fill="remove"/>
                                        <p:tgtEl>
                                          <p:spTgt spid="4">
                                            <p:txEl>
                                              <p:pRg st="2" end="2"/>
                                            </p:txEl>
                                          </p:spTgt>
                                        </p:tgtEl>
                                        <p:attrNameLst>
                                          <p:attrName>style.color</p:attrName>
                                        </p:attrNameLst>
                                      </p:cBhvr>
                                      <p:to>
                                        <a:schemeClr val="bg1"/>
                                      </p:to>
                                    </p:animClr>
                                    <p:animClr clrSpc="rgb" dir="cw">
                                      <p:cBhvr>
                                        <p:cTn id="13" dur="250" autoRev="1" fill="remove"/>
                                        <p:tgtEl>
                                          <p:spTgt spid="4">
                                            <p:txEl>
                                              <p:pRg st="2" end="2"/>
                                            </p:txEl>
                                          </p:spTgt>
                                        </p:tgtEl>
                                        <p:attrNameLst>
                                          <p:attrName>fillcolor</p:attrName>
                                        </p:attrNameLst>
                                      </p:cBhvr>
                                      <p:to>
                                        <a:schemeClr val="bg1"/>
                                      </p:to>
                                    </p:animClr>
                                    <p:set>
                                      <p:cBhvr>
                                        <p:cTn id="14" dur="250" autoRev="1" fill="remove"/>
                                        <p:tgtEl>
                                          <p:spTgt spid="4">
                                            <p:txEl>
                                              <p:pRg st="2" end="2"/>
                                            </p:txEl>
                                          </p:spTgt>
                                        </p:tgtEl>
                                        <p:attrNameLst>
                                          <p:attrName>fill.type</p:attrName>
                                        </p:attrNameLst>
                                      </p:cBhvr>
                                      <p:to>
                                        <p:strVal val="solid"/>
                                      </p:to>
                                    </p:set>
                                    <p:set>
                                      <p:cBhvr>
                                        <p:cTn id="15" dur="250" autoRev="1" fill="remove"/>
                                        <p:tgtEl>
                                          <p:spTgt spid="4">
                                            <p:txEl>
                                              <p:pRg st="2" end="2"/>
                                            </p:txEl>
                                          </p:spTgt>
                                        </p:tgtEl>
                                        <p:attrNameLst>
                                          <p:attrName>fill.on</p:attrName>
                                        </p:attrNameLst>
                                      </p:cBhvr>
                                      <p:to>
                                        <p:strVal val="true"/>
                                      </p:to>
                                    </p:set>
                                  </p:childTnLst>
                                </p:cTn>
                              </p:par>
                            </p:childTnLst>
                          </p:cTn>
                        </p:par>
                      </p:childTnLst>
                    </p:cTn>
                  </p:par>
                  <p:par>
                    <p:cTn id="16" fill="hold">
                      <p:stCondLst>
                        <p:cond delay="indefinite"/>
                      </p:stCondLst>
                      <p:childTnLst>
                        <p:par>
                          <p:cTn id="17" fill="hold">
                            <p:stCondLst>
                              <p:cond delay="0"/>
                            </p:stCondLst>
                            <p:childTnLst>
                              <p:par>
                                <p:cTn id="18" presetID="8" presetClass="emph" presetSubtype="0" fill="hold" nodeType="clickEffect">
                                  <p:stCondLst>
                                    <p:cond delay="0"/>
                                  </p:stCondLst>
                                  <p:childTnLst>
                                    <p:animRot by="21600000">
                                      <p:cBhvr>
                                        <p:cTn id="19" dur="2000" fill="hold"/>
                                        <p:tgtEl>
                                          <p:spTgt spid="4">
                                            <p:txEl>
                                              <p:pRg st="3" end="3"/>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32" presetClass="emph" presetSubtype="0" fill="hold" nodeType="clickEffect">
                                  <p:stCondLst>
                                    <p:cond delay="0"/>
                                  </p:stCondLst>
                                  <p:childTnLst>
                                    <p:animRot by="120000">
                                      <p:cBhvr>
                                        <p:cTn id="23" dur="100" fill="hold">
                                          <p:stCondLst>
                                            <p:cond delay="0"/>
                                          </p:stCondLst>
                                        </p:cTn>
                                        <p:tgtEl>
                                          <p:spTgt spid="4">
                                            <p:txEl>
                                              <p:pRg st="4" end="4"/>
                                            </p:txEl>
                                          </p:spTgt>
                                        </p:tgtEl>
                                        <p:attrNameLst>
                                          <p:attrName>r</p:attrName>
                                        </p:attrNameLst>
                                      </p:cBhvr>
                                    </p:animRot>
                                    <p:animRot by="-240000">
                                      <p:cBhvr>
                                        <p:cTn id="24" dur="200" fill="hold">
                                          <p:stCondLst>
                                            <p:cond delay="200"/>
                                          </p:stCondLst>
                                        </p:cTn>
                                        <p:tgtEl>
                                          <p:spTgt spid="4">
                                            <p:txEl>
                                              <p:pRg st="4" end="4"/>
                                            </p:txEl>
                                          </p:spTgt>
                                        </p:tgtEl>
                                        <p:attrNameLst>
                                          <p:attrName>r</p:attrName>
                                        </p:attrNameLst>
                                      </p:cBhvr>
                                    </p:animRot>
                                    <p:animRot by="240000">
                                      <p:cBhvr>
                                        <p:cTn id="25" dur="200" fill="hold">
                                          <p:stCondLst>
                                            <p:cond delay="400"/>
                                          </p:stCondLst>
                                        </p:cTn>
                                        <p:tgtEl>
                                          <p:spTgt spid="4">
                                            <p:txEl>
                                              <p:pRg st="4" end="4"/>
                                            </p:txEl>
                                          </p:spTgt>
                                        </p:tgtEl>
                                        <p:attrNameLst>
                                          <p:attrName>r</p:attrName>
                                        </p:attrNameLst>
                                      </p:cBhvr>
                                    </p:animRot>
                                    <p:animRot by="-240000">
                                      <p:cBhvr>
                                        <p:cTn id="26" dur="200" fill="hold">
                                          <p:stCondLst>
                                            <p:cond delay="600"/>
                                          </p:stCondLst>
                                        </p:cTn>
                                        <p:tgtEl>
                                          <p:spTgt spid="4">
                                            <p:txEl>
                                              <p:pRg st="4" end="4"/>
                                            </p:txEl>
                                          </p:spTgt>
                                        </p:tgtEl>
                                        <p:attrNameLst>
                                          <p:attrName>r</p:attrName>
                                        </p:attrNameLst>
                                      </p:cBhvr>
                                    </p:animRot>
                                    <p:animRot by="120000">
                                      <p:cBhvr>
                                        <p:cTn id="27" dur="200" fill="hold">
                                          <p:stCondLst>
                                            <p:cond delay="800"/>
                                          </p:stCondLst>
                                        </p:cTn>
                                        <p:tgtEl>
                                          <p:spTgt spid="4">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
</p:tagLst>
</file>

<file path=ppt/tags/tag10.xml><?xml version="1.0" encoding="utf-8"?>
<p:tagLst xmlns:a="http://schemas.openxmlformats.org/drawingml/2006/main" xmlns:r="http://schemas.openxmlformats.org/officeDocument/2006/relationships" xmlns:p="http://schemas.openxmlformats.org/presentationml/2006/main">
  <p:tag name="TIMING" val="|10.9"/>
</p:tagLst>
</file>

<file path=ppt/tags/tag11.xml><?xml version="1.0" encoding="utf-8"?>
<p:tagLst xmlns:a="http://schemas.openxmlformats.org/drawingml/2006/main" xmlns:r="http://schemas.openxmlformats.org/officeDocument/2006/relationships" xmlns:p="http://schemas.openxmlformats.org/presentationml/2006/main">
  <p:tag name="TIMING" val="|2.7"/>
</p:tagLst>
</file>

<file path=ppt/tags/tag12.xml><?xml version="1.0" encoding="utf-8"?>
<p:tagLst xmlns:a="http://schemas.openxmlformats.org/drawingml/2006/main" xmlns:r="http://schemas.openxmlformats.org/officeDocument/2006/relationships" xmlns:p="http://schemas.openxmlformats.org/presentationml/2006/main">
  <p:tag name="TIMING" val="|3.4|4.2"/>
</p:tagLst>
</file>

<file path=ppt/tags/tag2.xml><?xml version="1.0" encoding="utf-8"?>
<p:tagLst xmlns:a="http://schemas.openxmlformats.org/drawingml/2006/main" xmlns:r="http://schemas.openxmlformats.org/officeDocument/2006/relationships" xmlns:p="http://schemas.openxmlformats.org/presentationml/2006/main">
  <p:tag name="TIMING" val="|4.7"/>
</p:tagLst>
</file>

<file path=ppt/tags/tag3.xml><?xml version="1.0" encoding="utf-8"?>
<p:tagLst xmlns:a="http://schemas.openxmlformats.org/drawingml/2006/main" xmlns:r="http://schemas.openxmlformats.org/officeDocument/2006/relationships" xmlns:p="http://schemas.openxmlformats.org/presentationml/2006/main">
  <p:tag name="TIMING" val="|9.5|2.4|3.7|3.8|4.1"/>
</p:tagLst>
</file>

<file path=ppt/tags/tag4.xml><?xml version="1.0" encoding="utf-8"?>
<p:tagLst xmlns:a="http://schemas.openxmlformats.org/drawingml/2006/main" xmlns:r="http://schemas.openxmlformats.org/officeDocument/2006/relationships" xmlns:p="http://schemas.openxmlformats.org/presentationml/2006/main">
  <p:tag name="TIMING" val="|3.9|3.4|7.9"/>
</p:tagLst>
</file>

<file path=ppt/tags/tag5.xml><?xml version="1.0" encoding="utf-8"?>
<p:tagLst xmlns:a="http://schemas.openxmlformats.org/drawingml/2006/main" xmlns:r="http://schemas.openxmlformats.org/officeDocument/2006/relationships" xmlns:p="http://schemas.openxmlformats.org/presentationml/2006/main">
  <p:tag name="TIMING" val="|2.3"/>
</p:tagLst>
</file>

<file path=ppt/tags/tag6.xml><?xml version="1.0" encoding="utf-8"?>
<p:tagLst xmlns:a="http://schemas.openxmlformats.org/drawingml/2006/main" xmlns:r="http://schemas.openxmlformats.org/officeDocument/2006/relationships" xmlns:p="http://schemas.openxmlformats.org/presentationml/2006/main">
  <p:tag name="TIMING" val="|12.6"/>
</p:tagLst>
</file>

<file path=ppt/tags/tag7.xml><?xml version="1.0" encoding="utf-8"?>
<p:tagLst xmlns:a="http://schemas.openxmlformats.org/drawingml/2006/main" xmlns:r="http://schemas.openxmlformats.org/officeDocument/2006/relationships" xmlns:p="http://schemas.openxmlformats.org/presentationml/2006/main">
  <p:tag name="TIMING" val="|10.8"/>
</p:tagLst>
</file>

<file path=ppt/tags/tag8.xml><?xml version="1.0" encoding="utf-8"?>
<p:tagLst xmlns:a="http://schemas.openxmlformats.org/drawingml/2006/main" xmlns:r="http://schemas.openxmlformats.org/officeDocument/2006/relationships" xmlns:p="http://schemas.openxmlformats.org/presentationml/2006/main">
  <p:tag name="TIMING" val="|9.9|2.8|4.4|2.6"/>
</p:tagLst>
</file>

<file path=ppt/tags/tag9.xml><?xml version="1.0" encoding="utf-8"?>
<p:tagLst xmlns:a="http://schemas.openxmlformats.org/drawingml/2006/main" xmlns:r="http://schemas.openxmlformats.org/officeDocument/2006/relationships" xmlns:p="http://schemas.openxmlformats.org/presentationml/2006/main">
  <p:tag name="TIMING" val="|3.9|6.4|11.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237</TotalTime>
  <Words>616</Words>
  <Application>Microsoft Office PowerPoint</Application>
  <PresentationFormat>On-screen Show (4:3)</PresentationFormat>
  <Paragraphs>60</Paragraphs>
  <Slides>14</Slides>
  <Notes>0</Notes>
  <HiddenSlides>0</HiddenSlides>
  <MMClips>3</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A comparison of two cars I would like to own: A VW Beetle and a Chevy Cruze</vt:lpstr>
      <vt:lpstr>PowerPoint Presentation</vt:lpstr>
      <vt:lpstr>Let’s look at the VW Beetle</vt:lpstr>
      <vt:lpstr>Safety features of the VW Beetle</vt:lpstr>
      <vt:lpstr>PowerPoint Presentation</vt:lpstr>
      <vt:lpstr>Specifications of the VW Bug</vt:lpstr>
      <vt:lpstr>PowerPoint Presentation</vt:lpstr>
      <vt:lpstr>PowerPoint Presentation</vt:lpstr>
      <vt:lpstr>Safety Features of the Chevy Cruze</vt:lpstr>
      <vt:lpstr>PowerPoint Presentation</vt:lpstr>
      <vt:lpstr>Specifications of the Chevy Cruze</vt:lpstr>
      <vt:lpstr>PowerPoint Presentation</vt:lpstr>
      <vt:lpstr>PowerPoint Presentation</vt:lpstr>
      <vt:lpstr>Thank You for Viewing My Presentation: Please enjoy this Commercial of the VW Bug</vt:lpstr>
    </vt:vector>
  </TitlesOfParts>
  <Company>Ridgefield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comparison of two cars I would like to own: A BMW Bug and a Chevy Cruze</dc:title>
  <dc:creator>RPS</dc:creator>
  <cp:lastModifiedBy>RPS</cp:lastModifiedBy>
  <cp:revision>21</cp:revision>
  <dcterms:created xsi:type="dcterms:W3CDTF">2012-01-09T12:37:03Z</dcterms:created>
  <dcterms:modified xsi:type="dcterms:W3CDTF">2012-01-13T13:56:34Z</dcterms:modified>
</cp:coreProperties>
</file>